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Default Extension="mp4" ContentType="video/unknown"/>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660" r:id="rId2"/>
    <p:sldMasterId id="2147483672" r:id="rId3"/>
    <p:sldMasterId id="2147483684" r:id="rId4"/>
  </p:sldMasterIdLst>
  <p:notesMasterIdLst>
    <p:notesMasterId r:id="rId75"/>
  </p:notesMasterIdLst>
  <p:sldIdLst>
    <p:sldId id="256" r:id="rId5"/>
    <p:sldId id="257" r:id="rId6"/>
    <p:sldId id="276" r:id="rId7"/>
    <p:sldId id="286" r:id="rId8"/>
    <p:sldId id="285" r:id="rId9"/>
    <p:sldId id="310" r:id="rId10"/>
    <p:sldId id="308" r:id="rId11"/>
    <p:sldId id="284" r:id="rId12"/>
    <p:sldId id="279" r:id="rId13"/>
    <p:sldId id="278" r:id="rId14"/>
    <p:sldId id="281" r:id="rId15"/>
    <p:sldId id="264" r:id="rId16"/>
    <p:sldId id="282" r:id="rId17"/>
    <p:sldId id="283" r:id="rId18"/>
    <p:sldId id="277" r:id="rId19"/>
    <p:sldId id="258" r:id="rId20"/>
    <p:sldId id="259" r:id="rId21"/>
    <p:sldId id="295" r:id="rId22"/>
    <p:sldId id="307" r:id="rId23"/>
    <p:sldId id="296" r:id="rId24"/>
    <p:sldId id="272" r:id="rId25"/>
    <p:sldId id="273" r:id="rId26"/>
    <p:sldId id="274" r:id="rId27"/>
    <p:sldId id="275" r:id="rId28"/>
    <p:sldId id="298" r:id="rId29"/>
    <p:sldId id="301" r:id="rId30"/>
    <p:sldId id="299" r:id="rId31"/>
    <p:sldId id="300" r:id="rId32"/>
    <p:sldId id="306" r:id="rId33"/>
    <p:sldId id="303" r:id="rId34"/>
    <p:sldId id="343" r:id="rId35"/>
    <p:sldId id="305" r:id="rId36"/>
    <p:sldId id="304" r:id="rId37"/>
    <p:sldId id="340" r:id="rId38"/>
    <p:sldId id="294" r:id="rId39"/>
    <p:sldId id="289" r:id="rId40"/>
    <p:sldId id="290" r:id="rId41"/>
    <p:sldId id="293" r:id="rId42"/>
    <p:sldId id="291" r:id="rId43"/>
    <p:sldId id="292" r:id="rId44"/>
    <p:sldId id="297" r:id="rId45"/>
    <p:sldId id="260" r:id="rId46"/>
    <p:sldId id="261" r:id="rId47"/>
    <p:sldId id="312" r:id="rId48"/>
    <p:sldId id="313" r:id="rId49"/>
    <p:sldId id="314" r:id="rId50"/>
    <p:sldId id="315" r:id="rId51"/>
    <p:sldId id="317" r:id="rId52"/>
    <p:sldId id="316" r:id="rId53"/>
    <p:sldId id="318" r:id="rId54"/>
    <p:sldId id="311" r:id="rId55"/>
    <p:sldId id="319" r:id="rId56"/>
    <p:sldId id="320" r:id="rId57"/>
    <p:sldId id="321" r:id="rId58"/>
    <p:sldId id="322" r:id="rId59"/>
    <p:sldId id="323" r:id="rId60"/>
    <p:sldId id="329" r:id="rId61"/>
    <p:sldId id="342" r:id="rId62"/>
    <p:sldId id="262" r:id="rId63"/>
    <p:sldId id="330" r:id="rId64"/>
    <p:sldId id="331" r:id="rId65"/>
    <p:sldId id="332" r:id="rId66"/>
    <p:sldId id="333" r:id="rId67"/>
    <p:sldId id="336" r:id="rId68"/>
    <p:sldId id="338" r:id="rId69"/>
    <p:sldId id="337" r:id="rId70"/>
    <p:sldId id="339" r:id="rId71"/>
    <p:sldId id="287" r:id="rId72"/>
    <p:sldId id="288" r:id="rId73"/>
    <p:sldId id="309"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5" d="100"/>
          <a:sy n="75" d="100"/>
        </p:scale>
        <p:origin x="-1450" y="-497"/>
      </p:cViewPr>
      <p:guideLst>
        <p:guide orient="horz" pos="2160"/>
        <p:guide pos="2880"/>
      </p:guideLst>
    </p:cSldViewPr>
  </p:slideViewPr>
  <p:notesTextViewPr>
    <p:cViewPr>
      <p:scale>
        <a:sx n="75" d="100"/>
        <a:sy n="75" d="100"/>
      </p:scale>
      <p:origin x="0" y="0"/>
    </p:cViewPr>
  </p:notesTextViewPr>
  <p:sorterViewPr>
    <p:cViewPr>
      <p:scale>
        <a:sx n="66" d="100"/>
        <a:sy n="66" d="100"/>
      </p:scale>
      <p:origin x="0" y="3053"/>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CA"/>
  <c:style val="18"/>
  <c:chart>
    <c:view3D>
      <c:perspective val="30"/>
    </c:view3D>
    <c:plotArea>
      <c:layout>
        <c:manualLayout>
          <c:layoutTarget val="inner"/>
          <c:xMode val="edge"/>
          <c:yMode val="edge"/>
          <c:x val="7.5566777212004665E-2"/>
          <c:y val="1.5854893138357706E-2"/>
          <c:w val="0.81416574780066464"/>
          <c:h val="0.86120820124757136"/>
        </c:manualLayout>
      </c:layout>
      <c:bar3DChart>
        <c:barDir val="col"/>
        <c:grouping val="standard"/>
        <c:ser>
          <c:idx val="0"/>
          <c:order val="0"/>
          <c:tx>
            <c:strRef>
              <c:f>Sheet1!$B$1</c:f>
              <c:strCache>
                <c:ptCount val="1"/>
                <c:pt idx="0">
                  <c:v>2011</c:v>
                </c:pt>
              </c:strCache>
            </c:strRef>
          </c:tx>
          <c:spPr>
            <a:solidFill>
              <a:schemeClr val="accent5">
                <a:lumMod val="60000"/>
                <a:lumOff val="40000"/>
              </a:schemeClr>
            </a:solidFill>
            <a:ln>
              <a:noFill/>
            </a:ln>
          </c:spPr>
          <c:cat>
            <c:strRef>
              <c:f>Sheet1!$A$2:$A$15</c:f>
              <c:strCache>
                <c:ptCount val="14"/>
                <c:pt idx="0">
                  <c:v>Australia</c:v>
                </c:pt>
                <c:pt idx="1">
                  <c:v>US</c:v>
                </c:pt>
                <c:pt idx="2">
                  <c:v>China</c:v>
                </c:pt>
                <c:pt idx="3">
                  <c:v>Japan</c:v>
                </c:pt>
                <c:pt idx="4">
                  <c:v>India</c:v>
                </c:pt>
                <c:pt idx="5">
                  <c:v>Germany</c:v>
                </c:pt>
                <c:pt idx="6">
                  <c:v>UK</c:v>
                </c:pt>
                <c:pt idx="7">
                  <c:v>Singapore</c:v>
                </c:pt>
                <c:pt idx="8">
                  <c:v>Hong Kong</c:v>
                </c:pt>
                <c:pt idx="9">
                  <c:v>Thailand</c:v>
                </c:pt>
                <c:pt idx="10">
                  <c:v>Korea</c:v>
                </c:pt>
                <c:pt idx="11">
                  <c:v>Indonesia</c:v>
                </c:pt>
                <c:pt idx="12">
                  <c:v>Viet Nam</c:v>
                </c:pt>
                <c:pt idx="13">
                  <c:v>Russia</c:v>
                </c:pt>
              </c:strCache>
            </c:strRef>
          </c:cat>
          <c:val>
            <c:numRef>
              <c:f>Sheet1!$B$2:$B$15</c:f>
              <c:numCache>
                <c:formatCode>0%</c:formatCode>
                <c:ptCount val="14"/>
                <c:pt idx="0" formatCode="0.00%">
                  <c:v>0.17500000000000004</c:v>
                </c:pt>
                <c:pt idx="1">
                  <c:v>0.14000000000000001</c:v>
                </c:pt>
                <c:pt idx="2">
                  <c:v>9.0000000000000066E-2</c:v>
                </c:pt>
                <c:pt idx="3" formatCode="0.00%">
                  <c:v>5.5000000000000021E-2</c:v>
                </c:pt>
                <c:pt idx="4">
                  <c:v>5.0000000000000031E-2</c:v>
                </c:pt>
                <c:pt idx="5">
                  <c:v>5.0000000000000031E-2</c:v>
                </c:pt>
                <c:pt idx="6">
                  <c:v>4.0000000000000029E-2</c:v>
                </c:pt>
                <c:pt idx="7">
                  <c:v>4.0000000000000029E-2</c:v>
                </c:pt>
                <c:pt idx="8">
                  <c:v>4.0000000000000029E-2</c:v>
                </c:pt>
                <c:pt idx="9" formatCode="0.00%">
                  <c:v>2.5000000000000015E-2</c:v>
                </c:pt>
                <c:pt idx="10">
                  <c:v>2.0000000000000014E-2</c:v>
                </c:pt>
                <c:pt idx="11">
                  <c:v>2.0000000000000014E-2</c:v>
                </c:pt>
                <c:pt idx="12">
                  <c:v>2.0000000000000014E-2</c:v>
                </c:pt>
                <c:pt idx="13">
                  <c:v>1.0000000000000007E-2</c:v>
                </c:pt>
              </c:numCache>
            </c:numRef>
          </c:val>
        </c:ser>
        <c:ser>
          <c:idx val="1"/>
          <c:order val="1"/>
          <c:tx>
            <c:strRef>
              <c:f>Sheet1!$C$1</c:f>
              <c:strCache>
                <c:ptCount val="1"/>
                <c:pt idx="0">
                  <c:v>2012</c:v>
                </c:pt>
              </c:strCache>
            </c:strRef>
          </c:tx>
          <c:spPr>
            <a:solidFill>
              <a:srgbClr val="FF6600"/>
            </a:solidFill>
          </c:spPr>
          <c:cat>
            <c:strRef>
              <c:f>Sheet1!$A$2:$A$15</c:f>
              <c:strCache>
                <c:ptCount val="14"/>
                <c:pt idx="0">
                  <c:v>Australia</c:v>
                </c:pt>
                <c:pt idx="1">
                  <c:v>US</c:v>
                </c:pt>
                <c:pt idx="2">
                  <c:v>China</c:v>
                </c:pt>
                <c:pt idx="3">
                  <c:v>Japan</c:v>
                </c:pt>
                <c:pt idx="4">
                  <c:v>India</c:v>
                </c:pt>
                <c:pt idx="5">
                  <c:v>Germany</c:v>
                </c:pt>
                <c:pt idx="6">
                  <c:v>UK</c:v>
                </c:pt>
                <c:pt idx="7">
                  <c:v>Singapore</c:v>
                </c:pt>
                <c:pt idx="8">
                  <c:v>Hong Kong</c:v>
                </c:pt>
                <c:pt idx="9">
                  <c:v>Thailand</c:v>
                </c:pt>
                <c:pt idx="10">
                  <c:v>Korea</c:v>
                </c:pt>
                <c:pt idx="11">
                  <c:v>Indonesia</c:v>
                </c:pt>
                <c:pt idx="12">
                  <c:v>Viet Nam</c:v>
                </c:pt>
                <c:pt idx="13">
                  <c:v>Russia</c:v>
                </c:pt>
              </c:strCache>
            </c:strRef>
          </c:cat>
          <c:val>
            <c:numRef>
              <c:f>Sheet1!$C$2:$C$15</c:f>
              <c:numCache>
                <c:formatCode>0%</c:formatCode>
                <c:ptCount val="14"/>
                <c:pt idx="0">
                  <c:v>7.0000000000000034E-2</c:v>
                </c:pt>
                <c:pt idx="1">
                  <c:v>4.0000000000000029E-2</c:v>
                </c:pt>
                <c:pt idx="2">
                  <c:v>0.18000000000000019</c:v>
                </c:pt>
                <c:pt idx="3">
                  <c:v>0.25</c:v>
                </c:pt>
                <c:pt idx="4">
                  <c:v>4.0000000000000029E-2</c:v>
                </c:pt>
                <c:pt idx="5">
                  <c:v>1.0000000000000007E-2</c:v>
                </c:pt>
                <c:pt idx="6" formatCode="0.00%">
                  <c:v>1.5000000000000017E-2</c:v>
                </c:pt>
                <c:pt idx="7">
                  <c:v>1.0000000000000007E-2</c:v>
                </c:pt>
                <c:pt idx="8">
                  <c:v>1.0000000000000007E-2</c:v>
                </c:pt>
                <c:pt idx="9">
                  <c:v>1.0000000000000007E-2</c:v>
                </c:pt>
                <c:pt idx="10">
                  <c:v>0.18000000000000019</c:v>
                </c:pt>
                <c:pt idx="11">
                  <c:v>3.0000000000000041E-2</c:v>
                </c:pt>
                <c:pt idx="12" formatCode="0.00%">
                  <c:v>2.5000000000000015E-2</c:v>
                </c:pt>
                <c:pt idx="13">
                  <c:v>2.0000000000000014E-2</c:v>
                </c:pt>
              </c:numCache>
            </c:numRef>
          </c:val>
        </c:ser>
        <c:shape val="box"/>
        <c:axId val="537119744"/>
        <c:axId val="537122304"/>
        <c:axId val="57562880"/>
      </c:bar3DChart>
      <c:catAx>
        <c:axId val="537119744"/>
        <c:scaling>
          <c:orientation val="minMax"/>
        </c:scaling>
        <c:axPos val="b"/>
        <c:tickLblPos val="nextTo"/>
        <c:txPr>
          <a:bodyPr/>
          <a:lstStyle/>
          <a:p>
            <a:pPr>
              <a:defRPr sz="1100" b="1"/>
            </a:pPr>
            <a:endParaRPr lang="en-US"/>
          </a:p>
        </c:txPr>
        <c:crossAx val="537122304"/>
        <c:crosses val="autoZero"/>
        <c:auto val="1"/>
        <c:lblAlgn val="ctr"/>
        <c:lblOffset val="100"/>
      </c:catAx>
      <c:valAx>
        <c:axId val="537122304"/>
        <c:scaling>
          <c:orientation val="minMax"/>
        </c:scaling>
        <c:axPos val="l"/>
        <c:majorGridlines/>
        <c:numFmt formatCode="0.00%" sourceLinked="1"/>
        <c:tickLblPos val="nextTo"/>
        <c:txPr>
          <a:bodyPr/>
          <a:lstStyle/>
          <a:p>
            <a:pPr>
              <a:defRPr sz="1200"/>
            </a:pPr>
            <a:endParaRPr lang="en-US"/>
          </a:p>
        </c:txPr>
        <c:crossAx val="537119744"/>
        <c:crosses val="autoZero"/>
        <c:crossBetween val="between"/>
      </c:valAx>
      <c:serAx>
        <c:axId val="57562880"/>
        <c:scaling>
          <c:orientation val="minMax"/>
        </c:scaling>
        <c:axPos val="b"/>
        <c:tickLblPos val="nextTo"/>
        <c:crossAx val="537122304"/>
        <c:crosses val="autoZero"/>
      </c:serAx>
    </c:plotArea>
    <c:legend>
      <c:legendPos val="r"/>
      <c:layout>
        <c:manualLayout>
          <c:xMode val="edge"/>
          <c:yMode val="edge"/>
          <c:x val="0.72820510200023592"/>
          <c:y val="4.8162900092033951E-2"/>
          <c:w val="0.1110228594902621"/>
          <c:h val="0.13006544636465897"/>
        </c:manualLayout>
      </c:layout>
      <c:txPr>
        <a:bodyPr/>
        <a:lstStyle/>
        <a:p>
          <a:pPr>
            <a:defRPr sz="1800"/>
          </a:pPr>
          <a:endParaRPr lang="en-US"/>
        </a:p>
      </c:txPr>
    </c:legend>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932AC8-7D64-41E0-BE07-5817B9B93072}" type="datetimeFigureOut">
              <a:rPr lang="en-CA" smtClean="0"/>
              <a:t>2013-02-24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ED5446-EC50-4B27-8197-C5DED8E84DE5}" type="slidenum">
              <a:rPr lang="en-CA" smtClean="0"/>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ja-JP" baseline="0" dirty="0" smtClean="0"/>
              <a:t>Efforts and promos to market .ASIA to registrars and their customers by testing different price points.  </a:t>
            </a:r>
          </a:p>
          <a:p>
            <a:pPr eaLnBrk="1" hangingPunct="1">
              <a:spcBef>
                <a:spcPct val="0"/>
              </a:spcBef>
            </a:pPr>
            <a:endParaRPr lang="en-US" altLang="ja-JP" baseline="0" dirty="0" smtClean="0"/>
          </a:p>
          <a:p>
            <a:pPr defTabSz="969813" fontAlgn="base">
              <a:spcBef>
                <a:spcPct val="0"/>
              </a:spcBef>
              <a:spcAft>
                <a:spcPct val="0"/>
              </a:spcAft>
              <a:defRPr/>
            </a:pPr>
            <a:r>
              <a:rPr lang="en-US" altLang="ja-JP" baseline="0" dirty="0" smtClean="0"/>
              <a:t>Since 2010 we ran a series of price discount promos, in the form of rebates.  Registrars were given  targets, </a:t>
            </a:r>
            <a:r>
              <a:rPr lang="en-US" altLang="ja-JP" baseline="0" dirty="0" err="1" smtClean="0"/>
              <a:t>ie</a:t>
            </a:r>
            <a:r>
              <a:rPr lang="en-US" altLang="ja-JP" baseline="0" dirty="0" smtClean="0"/>
              <a:t>. </a:t>
            </a:r>
            <a:r>
              <a:rPr lang="en-US" altLang="ja-JP" baseline="0" dirty="0" err="1" smtClean="0"/>
              <a:t>x</a:t>
            </a:r>
            <a:r>
              <a:rPr lang="en-US" altLang="ja-JP" baseline="0" dirty="0" smtClean="0"/>
              <a:t>% of gain from a base volume,  the base volume is consisted of either monthly average of the same month a year ago, or average of previous promo gains.  The goal of these promos were to bring down street prices of .ASIA for consumers, prior to the promos .Asia domains were sold for $19.99 USD or higher.  During the price promo .</a:t>
            </a:r>
            <a:r>
              <a:rPr lang="en-US" altLang="ja-JP" baseline="0" dirty="0" err="1" smtClean="0"/>
              <a:t>Asias</a:t>
            </a:r>
            <a:r>
              <a:rPr lang="en-US" altLang="ja-JP" baseline="0" dirty="0" smtClean="0"/>
              <a:t> were available to registrants for as low as $5 and even lower for resellers.</a:t>
            </a:r>
          </a:p>
          <a:p>
            <a:pPr defTabSz="969813" fontAlgn="base">
              <a:spcBef>
                <a:spcPct val="0"/>
              </a:spcBef>
              <a:spcAft>
                <a:spcPct val="0"/>
              </a:spcAft>
              <a:defRPr/>
            </a:pPr>
            <a:endParaRPr lang="en-US" altLang="ja-JP" baseline="0" dirty="0" smtClean="0"/>
          </a:p>
          <a:p>
            <a:pPr defTabSz="969813" fontAlgn="base">
              <a:spcBef>
                <a:spcPct val="0"/>
              </a:spcBef>
              <a:spcAft>
                <a:spcPct val="0"/>
              </a:spcAft>
              <a:defRPr/>
            </a:pPr>
            <a:r>
              <a:rPr lang="en-US" altLang="ja-JP" baseline="0" dirty="0" smtClean="0"/>
              <a:t>We’ve </a:t>
            </a:r>
            <a:r>
              <a:rPr lang="en-US" altLang="ja-JP" baseline="0" dirty="0" err="1" smtClean="0"/>
              <a:t>achied</a:t>
            </a:r>
            <a:r>
              <a:rPr lang="en-US" altLang="ja-JP" baseline="0" dirty="0" smtClean="0"/>
              <a:t> 30% growth between 2009 and 2010, and another 18% increase between 2010 and 2011.  To put this in </a:t>
            </a:r>
            <a:r>
              <a:rPr lang="en-US" altLang="ja-JP" baseline="0" dirty="0" err="1" smtClean="0"/>
              <a:t>domians</a:t>
            </a:r>
            <a:r>
              <a:rPr lang="en-US" altLang="ja-JP" baseline="0" dirty="0" smtClean="0"/>
              <a:t>, our 2009 monthly </a:t>
            </a:r>
            <a:r>
              <a:rPr lang="en-US" altLang="ja-JP" baseline="0" dirty="0" err="1" smtClean="0"/>
              <a:t>ave</a:t>
            </a:r>
            <a:r>
              <a:rPr lang="en-US" altLang="ja-JP" baseline="0" dirty="0" smtClean="0"/>
              <a:t> new creates were a modest 2,650, by 2011, our monthly average new create surpassed 4,000 Domains a month.</a:t>
            </a:r>
          </a:p>
          <a:p>
            <a:pPr defTabSz="969813" fontAlgn="base">
              <a:spcBef>
                <a:spcPct val="0"/>
              </a:spcBef>
              <a:spcAft>
                <a:spcPct val="0"/>
              </a:spcAft>
              <a:defRPr/>
            </a:pPr>
            <a:endParaRPr lang="en-US" altLang="ja-JP" baseline="0" dirty="0" smtClean="0"/>
          </a:p>
          <a:p>
            <a:pPr eaLnBrk="1" hangingPunct="1">
              <a:spcBef>
                <a:spcPct val="0"/>
              </a:spcBef>
            </a:pPr>
            <a:endParaRPr lang="en-US" altLang="ja-JP" baseline="0" dirty="0" smtClean="0"/>
          </a:p>
        </p:txBody>
      </p:sp>
      <p:sp>
        <p:nvSpPr>
          <p:cNvPr id="22531" name="Slide Number Placeholder 3"/>
          <p:cNvSpPr>
            <a:spLocks noGrp="1"/>
          </p:cNvSpPr>
          <p:nvPr>
            <p:ph type="sldNum" sz="quarter" idx="5"/>
          </p:nvPr>
        </p:nvSpPr>
        <p:spPr bwMode="auto">
          <a:noFill/>
          <a:ln>
            <a:miter lim="800000"/>
            <a:headEnd/>
            <a:tailEnd/>
          </a:ln>
        </p:spPr>
        <p:txBody>
          <a:bodyPr/>
          <a:lstStyle/>
          <a:p>
            <a:fld id="{5A237125-38AF-4CB8-A139-464B6E3376B0}" type="slidenum">
              <a:rPr lang="en-CA" altLang="ja-JP" smtClean="0">
                <a:latin typeface="Arial" charset="0"/>
              </a:rPr>
              <a:pPr/>
              <a:t>9</a:t>
            </a:fld>
            <a:endParaRPr lang="en-CA" altLang="ja-JP"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defTabSz="969813" fontAlgn="base">
              <a:spcBef>
                <a:spcPct val="0"/>
              </a:spcBef>
              <a:spcAft>
                <a:spcPct val="0"/>
              </a:spcAft>
              <a:defRPr/>
            </a:pPr>
            <a:r>
              <a:rPr lang="en-US" altLang="ja-JP" dirty="0" smtClean="0"/>
              <a:t>In terms of number of new creates </a:t>
            </a:r>
            <a:r>
              <a:rPr lang="en-US" altLang="ja-JP" dirty="0" err="1" smtClean="0"/>
              <a:t>FreeB</a:t>
            </a:r>
            <a:r>
              <a:rPr lang="en-US" altLang="ja-JP" dirty="0" smtClean="0"/>
              <a:t> .ASIA did not do as well</a:t>
            </a:r>
            <a:r>
              <a:rPr lang="en-US" altLang="ja-JP" baseline="0" dirty="0" smtClean="0"/>
              <a:t> as the other promos. </a:t>
            </a:r>
          </a:p>
          <a:p>
            <a:pPr defTabSz="969813" fontAlgn="base">
              <a:spcBef>
                <a:spcPct val="0"/>
              </a:spcBef>
              <a:spcAft>
                <a:spcPct val="0"/>
              </a:spcAft>
              <a:defRPr/>
            </a:pPr>
            <a:endParaRPr lang="en-US" altLang="ja-JP" dirty="0" smtClean="0"/>
          </a:p>
          <a:p>
            <a:pPr defTabSz="969813" fontAlgn="base">
              <a:spcBef>
                <a:spcPct val="0"/>
              </a:spcBef>
              <a:spcAft>
                <a:spcPct val="0"/>
              </a:spcAft>
              <a:defRPr/>
            </a:pPr>
            <a:r>
              <a:rPr lang="en-US" altLang="ja-JP" dirty="0" smtClean="0"/>
              <a:t>On</a:t>
            </a:r>
            <a:r>
              <a:rPr lang="en-US" altLang="ja-JP" baseline="0" dirty="0" smtClean="0"/>
              <a:t> Sep 1</a:t>
            </a:r>
            <a:r>
              <a:rPr lang="en-US" altLang="ja-JP" baseline="30000" dirty="0" smtClean="0"/>
              <a:t>st</a:t>
            </a:r>
            <a:r>
              <a:rPr lang="en-US" altLang="ja-JP" baseline="0" dirty="0" smtClean="0"/>
              <a:t> we started our most price aggressive promo, the .ASIA Anniversary promo at $0.75 for first year registrations</a:t>
            </a:r>
            <a:endParaRPr lang="en-US" altLang="ja-JP" dirty="0" smtClean="0"/>
          </a:p>
          <a:p>
            <a:pPr eaLnBrk="1" hangingPunct="1">
              <a:spcBef>
                <a:spcPct val="0"/>
              </a:spcBef>
            </a:pPr>
            <a:endParaRPr lang="en-US" altLang="ja-JP" dirty="0" smtClean="0"/>
          </a:p>
          <a:p>
            <a:pPr eaLnBrk="1" hangingPunct="1">
              <a:spcBef>
                <a:spcPct val="0"/>
              </a:spcBef>
            </a:pPr>
            <a:r>
              <a:rPr lang="en-US" altLang="ja-JP" dirty="0" smtClean="0"/>
              <a:t>At the end of September we</a:t>
            </a:r>
            <a:r>
              <a:rPr lang="en-US" altLang="ja-JP" baseline="0" dirty="0" smtClean="0"/>
              <a:t> received </a:t>
            </a:r>
            <a:r>
              <a:rPr lang="en-US" altLang="ja-JP" dirty="0" smtClean="0"/>
              <a:t>50, 441 domains, ten times as much as our</a:t>
            </a:r>
            <a:r>
              <a:rPr lang="en-US" altLang="ja-JP" baseline="0" dirty="0" smtClean="0"/>
              <a:t> highest number of new creates in 2011. This is what brought our registrations from 200, 000 to 250,000 in a month and now to over 400,000 domains under management</a:t>
            </a:r>
          </a:p>
          <a:p>
            <a:pPr defTabSz="969813" fontAlgn="base">
              <a:spcBef>
                <a:spcPct val="0"/>
              </a:spcBef>
              <a:spcAft>
                <a:spcPct val="0"/>
              </a:spcAft>
              <a:defRPr/>
            </a:pPr>
            <a:endParaRPr lang="en-US" altLang="ja-JP" baseline="0" dirty="0" smtClean="0"/>
          </a:p>
        </p:txBody>
      </p:sp>
      <p:sp>
        <p:nvSpPr>
          <p:cNvPr id="22531" name="Slide Number Placeholder 3"/>
          <p:cNvSpPr>
            <a:spLocks noGrp="1"/>
          </p:cNvSpPr>
          <p:nvPr>
            <p:ph type="sldNum" sz="quarter" idx="5"/>
          </p:nvPr>
        </p:nvSpPr>
        <p:spPr bwMode="auto">
          <a:noFill/>
          <a:ln>
            <a:miter lim="800000"/>
            <a:headEnd/>
            <a:tailEnd/>
          </a:ln>
        </p:spPr>
        <p:txBody>
          <a:bodyPr/>
          <a:lstStyle/>
          <a:p>
            <a:fld id="{5A237125-38AF-4CB8-A139-464B6E3376B0}" type="slidenum">
              <a:rPr lang="en-CA" altLang="ja-JP" smtClean="0">
                <a:latin typeface="Arial" charset="0"/>
              </a:rPr>
              <a:pPr/>
              <a:t>11</a:t>
            </a:fld>
            <a:endParaRPr lang="en-CA" altLang="ja-JP"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77ED5446-EC50-4B27-8197-C5DED8E84DE5}" type="slidenum">
              <a:rPr lang="en-CA" smtClean="0"/>
              <a:t>29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bg1"/>
                </a:solidFill>
                <a:latin typeface="Helvetica-Light"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E0F932CA-0708-4609-A2D7-5F363E407264}" type="datetimeFigureOut">
              <a:rPr lang="en-US" altLang="zh-TW"/>
              <a:pPr/>
              <a:t>2/24/2013</a:t>
            </a:fld>
            <a:endParaRPr lang="en-CA" altLang="zh-TW"/>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CA" altLang="zh-TW"/>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6A221E7-59F2-4960-BB4A-C1EB2FB86508}"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48880"/>
            <a:ext cx="7772400" cy="1728192"/>
          </a:xfrm>
        </p:spPr>
        <p:txBody>
          <a:bodyPr/>
          <a:lstStyle>
            <a:lvl1pPr algn="ctr">
              <a:defRPr>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1371600" y="4077072"/>
            <a:ext cx="6400800" cy="1489720"/>
          </a:xfrm>
        </p:spPr>
        <p:txBody>
          <a:bodyPr>
            <a:normAutofit/>
          </a:bodyPr>
          <a:lstStyle>
            <a:lvl1pPr marL="0" indent="0" algn="ctr">
              <a:buNone/>
              <a:defRPr sz="24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lum bright="9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tx1"/>
                </a:solidFill>
                <a:latin typeface="Helvetica"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E0F932CA-0708-4609-A2D7-5F363E407264}" type="datetimeFigureOut">
              <a:rPr lang="en-US" altLang="zh-TW"/>
              <a:pPr/>
              <a:t>2/24/2013</a:t>
            </a:fld>
            <a:endParaRPr lang="en-CA" altLang="zh-TW"/>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CA" altLang="zh-TW"/>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6A221E7-59F2-4960-BB4A-C1EB2FB86508}"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48880"/>
            <a:ext cx="7772400" cy="1728192"/>
          </a:xfrm>
        </p:spPr>
        <p:txBody>
          <a:bodyPr/>
          <a:lstStyle>
            <a:lvl1pPr algn="ctr">
              <a:defRPr>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1371600" y="4077072"/>
            <a:ext cx="6400800" cy="1489720"/>
          </a:xfrm>
        </p:spPr>
        <p:txBody>
          <a:bodyPr>
            <a:normAutofit/>
          </a:bodyPr>
          <a:lstStyle>
            <a:lvl1pPr marL="0" indent="0" algn="ctr">
              <a:buNone/>
              <a:defRPr sz="24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3" descr="DotAsia-ppt-template_main.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11560" y="1340768"/>
            <a:ext cx="7772400" cy="1368152"/>
          </a:xfrm>
        </p:spPr>
        <p:txBody>
          <a:bodyPr anchor="t">
            <a:normAutofit/>
          </a:bodyPr>
          <a:lstStyle>
            <a:lvl1pPr algn="l">
              <a:defRPr sz="3600" b="1">
                <a:solidFill>
                  <a:schemeClr val="bg1"/>
                </a:solidFill>
                <a:latin typeface="Helvetica" pitchFamily="34" charset="0"/>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611560" y="2708920"/>
            <a:ext cx="5616624" cy="1224136"/>
          </a:xfrm>
        </p:spPr>
        <p:txBody>
          <a:bodyPr>
            <a:normAutofit/>
          </a:bodyPr>
          <a:lstStyle>
            <a:lvl1pPr marL="0" indent="0" algn="l">
              <a:buNone/>
              <a:defRPr sz="24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bg1"/>
                </a:solidFill>
                <a:latin typeface="Helvetica-Light"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E0F932CA-0708-4609-A2D7-5F363E407264}" type="datetimeFigureOut">
              <a:rPr lang="en-US" altLang="zh-TW"/>
              <a:pPr/>
              <a:t>2/24/2013</a:t>
            </a:fld>
            <a:endParaRPr lang="en-CA" altLang="zh-TW"/>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en-CA" altLang="zh-TW"/>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6A221E7-59F2-4960-BB4A-C1EB2FB86508}"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348880"/>
            <a:ext cx="7772400" cy="1728192"/>
          </a:xfrm>
        </p:spPr>
        <p:txBody>
          <a:bodyPr/>
          <a:lstStyle>
            <a:lvl1pPr algn="ctr">
              <a:defRPr>
                <a:solidFill>
                  <a:schemeClr val="bg1"/>
                </a:solidFill>
              </a:defRPr>
            </a:lvl1pPr>
          </a:lstStyle>
          <a:p>
            <a:r>
              <a:rPr lang="en-US" smtClean="0"/>
              <a:t>Click to edit Master title style</a:t>
            </a:r>
            <a:endParaRPr lang="en-CA" dirty="0"/>
          </a:p>
        </p:txBody>
      </p:sp>
      <p:sp>
        <p:nvSpPr>
          <p:cNvPr id="3" name="Subtitle 2"/>
          <p:cNvSpPr>
            <a:spLocks noGrp="1"/>
          </p:cNvSpPr>
          <p:nvPr>
            <p:ph type="subTitle" idx="1"/>
          </p:nvPr>
        </p:nvSpPr>
        <p:spPr>
          <a:xfrm>
            <a:off x="1371600" y="4077072"/>
            <a:ext cx="6400800" cy="1489720"/>
          </a:xfrm>
        </p:spPr>
        <p:txBody>
          <a:bodyPr>
            <a:normAutofit/>
          </a:bodyPr>
          <a:lstStyle>
            <a:lvl1pPr marL="0" indent="0" algn="ctr">
              <a:buNone/>
              <a:defRPr sz="2400">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FF97898-48B3-432E-A666-5A53F30C8AB5}" type="datetimeFigureOut">
              <a:rPr lang="en-CA" smtClean="0"/>
              <a:pPr/>
              <a:t>2013-02-24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8894A9A9-750B-44F8-9958-3F1CED9706B0}"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DotAsia-ppt-template_white.jpg"/>
          <p:cNvPicPr>
            <a:picLocks noChangeAspect="1"/>
          </p:cNvPicPr>
          <p:nvPr userDrawn="1"/>
        </p:nvPicPr>
        <p:blipFill>
          <a:blip r:embed="rId9"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914400" rtl="0" eaLnBrk="1" latinLnBrk="0" hangingPunct="1">
        <a:spcBef>
          <a:spcPct val="0"/>
        </a:spcBef>
        <a:buNone/>
        <a:defRPr sz="4000" b="0" kern="1200">
          <a:solidFill>
            <a:schemeClr val="tx1"/>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DotAsia-ppt-template_blue.jpg"/>
          <p:cNvPicPr>
            <a:picLocks noChangeAspect="1"/>
          </p:cNvPicPr>
          <p:nvPr/>
        </p:nvPicPr>
        <p:blipFill>
          <a:blip r:embed="rId9"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707" r:id="rId7"/>
  </p:sldLayoutIdLst>
  <p:txStyles>
    <p:titleStyle>
      <a:lvl1pPr algn="l" defTabSz="914400" rtl="0" eaLnBrk="1" latinLnBrk="0" hangingPunct="1">
        <a:spcBef>
          <a:spcPct val="0"/>
        </a:spcBef>
        <a:buNone/>
        <a:defRPr sz="4000" b="0" kern="1200">
          <a:solidFill>
            <a:schemeClr val="accent1">
              <a:lumMod val="60000"/>
              <a:lumOff val="40000"/>
            </a:schemeClr>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DotAsia-ppt-template_grey.jpg"/>
          <p:cNvPicPr>
            <a:picLocks noChangeAspect="1"/>
          </p:cNvPicPr>
          <p:nvPr/>
        </p:nvPicPr>
        <p:blipFill>
          <a:blip r:embed="rId9"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696" r:id="rId1"/>
    <p:sldLayoutId id="2147483674" r:id="rId2"/>
    <p:sldLayoutId id="2147483676" r:id="rId3"/>
    <p:sldLayoutId id="2147483677" r:id="rId4"/>
    <p:sldLayoutId id="2147483678" r:id="rId5"/>
    <p:sldLayoutId id="2147483679" r:id="rId6"/>
    <p:sldLayoutId id="2147483708" r:id="rId7"/>
  </p:sldLayoutIdLst>
  <p:txStyles>
    <p:titleStyle>
      <a:lvl1pPr algn="l" defTabSz="914400" rtl="0" eaLnBrk="1" latinLnBrk="0" hangingPunct="1">
        <a:spcBef>
          <a:spcPct val="0"/>
        </a:spcBef>
        <a:buNone/>
        <a:defRPr sz="4000" b="0" kern="1200">
          <a:solidFill>
            <a:schemeClr val="bg1"/>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lumMod val="65000"/>
            </a:schemeClr>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lumMod val="65000"/>
            </a:schemeClr>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lumMod val="65000"/>
            </a:schemeClr>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DotAsia-ppt-template_black.jpg"/>
          <p:cNvPicPr>
            <a:picLocks noChangeAspect="1"/>
          </p:cNvPicPr>
          <p:nvPr/>
        </p:nvPicPr>
        <p:blipFill>
          <a:blip r:embed="rId9"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634082"/>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 bg1="lt1" tx1="dk1" bg2="lt2" tx2="dk2" accent1="accent1" accent2="accent2" accent3="accent3" accent4="accent4" accent5="accent5" accent6="accent6" hlink="hlink" folHlink="folHlink"/>
  <p:sldLayoutIdLst>
    <p:sldLayoutId id="2147483697" r:id="rId1"/>
    <p:sldLayoutId id="2147483686" r:id="rId2"/>
    <p:sldLayoutId id="2147483688" r:id="rId3"/>
    <p:sldLayoutId id="2147483689" r:id="rId4"/>
    <p:sldLayoutId id="2147483690" r:id="rId5"/>
    <p:sldLayoutId id="2147483691" r:id="rId6"/>
    <p:sldLayoutId id="2147483698" r:id="rId7"/>
  </p:sldLayoutIdLst>
  <p:txStyles>
    <p:titleStyle>
      <a:lvl1pPr algn="l" defTabSz="914400" rtl="0" eaLnBrk="1" latinLnBrk="0" hangingPunct="1">
        <a:spcBef>
          <a:spcPct val="0"/>
        </a:spcBef>
        <a:buNone/>
        <a:defRPr sz="4000" b="0" kern="1200">
          <a:solidFill>
            <a:schemeClr val="bg1"/>
          </a:solidFill>
          <a:latin typeface="Helvetica-Light"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lumMod val="65000"/>
            </a:schemeClr>
          </a:solidFill>
          <a:latin typeface="Helvetica"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lumMod val="65000"/>
            </a:schemeClr>
          </a:solidFill>
          <a:latin typeface="Helvetica"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lumMod val="65000"/>
            </a:schemeClr>
          </a:solidFill>
          <a:latin typeface="Helvetica" pitchFamily="34" charset="0"/>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lumMod val="65000"/>
            </a:schemeClr>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 Id="rId5" Type="http://schemas.openxmlformats.org/officeDocument/2006/relationships/image" Target="../media/image45.jpe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6.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6.xml"/><Relationship Id="rId1" Type="http://schemas.openxmlformats.org/officeDocument/2006/relationships/video" Target="../media/media1.mp4"/><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3.xml"/><Relationship Id="rId5" Type="http://schemas.openxmlformats.org/officeDocument/2006/relationships/image" Target="../media/image82.png"/><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video" Target="file:///C:\Users\Edmon\Desktop\5years-420k+.wmv"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jpe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CA" dirty="0" err="1" smtClean="0"/>
              <a:t>DotAsia</a:t>
            </a:r>
            <a:r>
              <a:rPr lang="en-CA" dirty="0" smtClean="0"/>
              <a:t> AGM 2013</a:t>
            </a:r>
            <a:endParaRPr lang="en-CA" dirty="0"/>
          </a:p>
        </p:txBody>
      </p:sp>
      <p:sp>
        <p:nvSpPr>
          <p:cNvPr id="5" name="Subtitle 4"/>
          <p:cNvSpPr>
            <a:spLocks noGrp="1"/>
          </p:cNvSpPr>
          <p:nvPr>
            <p:ph type="subTitle" idx="1"/>
          </p:nvPr>
        </p:nvSpPr>
        <p:spPr>
          <a:xfrm>
            <a:off x="611560" y="1916832"/>
            <a:ext cx="5616624" cy="1224136"/>
          </a:xfrm>
        </p:spPr>
        <p:txBody>
          <a:bodyPr/>
          <a:lstStyle/>
          <a:p>
            <a:r>
              <a:rPr lang="en-CA" dirty="0" smtClean="0"/>
              <a:t>APRICOT Singapore  |  2013.02.24</a:t>
            </a:r>
            <a:endParaRPr lang="en-CA" dirty="0"/>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surfnova.com/wp-content/uploads/2012/07/freeb-7-inch-android-tablet.jpg"/>
          <p:cNvPicPr>
            <a:picLocks noChangeAspect="1" noChangeArrowheads="1"/>
          </p:cNvPicPr>
          <p:nvPr/>
        </p:nvPicPr>
        <p:blipFill>
          <a:blip r:embed="rId2" cstate="print"/>
          <a:srcRect/>
          <a:stretch>
            <a:fillRect/>
          </a:stretch>
        </p:blipFill>
        <p:spPr bwMode="auto">
          <a:xfrm>
            <a:off x="-664076" y="260648"/>
            <a:ext cx="10132620" cy="7886557"/>
          </a:xfrm>
          <a:prstGeom prst="rect">
            <a:avLst/>
          </a:prstGeom>
          <a:noFill/>
        </p:spPr>
      </p:pic>
      <p:sp>
        <p:nvSpPr>
          <p:cNvPr id="2" name="Title 1"/>
          <p:cNvSpPr>
            <a:spLocks noGrp="1"/>
          </p:cNvSpPr>
          <p:nvPr>
            <p:ph type="title"/>
          </p:nvPr>
        </p:nvSpPr>
        <p:spPr/>
        <p:txBody>
          <a:bodyPr>
            <a:normAutofit fontScale="90000"/>
          </a:bodyPr>
          <a:lstStyle/>
          <a:p>
            <a:r>
              <a:rPr lang="en-CA" dirty="0" smtClean="0"/>
              <a:t>Free 7” Android Tablet</a:t>
            </a:r>
            <a:endParaRPr lang="en-CA" dirty="0"/>
          </a:p>
        </p:txBody>
      </p:sp>
      <p:sp>
        <p:nvSpPr>
          <p:cNvPr id="3" name="Content Placeholder 2"/>
          <p:cNvSpPr>
            <a:spLocks noGrp="1"/>
          </p:cNvSpPr>
          <p:nvPr>
            <p:ph idx="1"/>
          </p:nvPr>
        </p:nvSpPr>
        <p:spPr>
          <a:xfrm>
            <a:off x="457200" y="764704"/>
            <a:ext cx="8229600" cy="5328592"/>
          </a:xfrm>
        </p:spPr>
        <p:txBody>
          <a:bodyPr/>
          <a:lstStyle/>
          <a:p>
            <a:pPr>
              <a:buNone/>
            </a:pPr>
            <a:r>
              <a:rPr lang="en-CA" dirty="0" smtClean="0"/>
              <a:t>With </a:t>
            </a:r>
            <a:r>
              <a:rPr lang="en-CA" dirty="0" smtClean="0"/>
              <a:t>Every 10 Year .Asia Registration</a:t>
            </a:r>
            <a:endParaRPr lang="en-CA" dirty="0"/>
          </a:p>
        </p:txBody>
      </p:sp>
      <p:pic>
        <p:nvPicPr>
          <p:cNvPr id="6" name="Picture 5" descr="Screen shot 2012-10-04 at 6.20.40 AM.png"/>
          <p:cNvPicPr>
            <a:picLocks noChangeAspect="1"/>
          </p:cNvPicPr>
          <p:nvPr/>
        </p:nvPicPr>
        <p:blipFill>
          <a:blip r:embed="rId3" cstate="print"/>
          <a:srcRect b="20805"/>
          <a:stretch>
            <a:fillRect/>
          </a:stretch>
        </p:blipFill>
        <p:spPr>
          <a:xfrm>
            <a:off x="0" y="1412776"/>
            <a:ext cx="9144000" cy="403244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77280" y="476672"/>
            <a:ext cx="8229600" cy="634082"/>
          </a:xfrm>
        </p:spPr>
        <p:txBody>
          <a:bodyPr>
            <a:normAutofit fontScale="90000"/>
          </a:bodyPr>
          <a:lstStyle/>
          <a:p>
            <a:r>
              <a:rPr lang="en-US" dirty="0" smtClean="0"/>
              <a:t>Sep 2012 .ASIA </a:t>
            </a:r>
            <a:r>
              <a:rPr lang="en-US" dirty="0" smtClean="0"/>
              <a:t>Anniversary Promo</a:t>
            </a:r>
            <a:endParaRPr lang="en-US" dirty="0"/>
          </a:p>
        </p:txBody>
      </p:sp>
      <p:sp>
        <p:nvSpPr>
          <p:cNvPr id="30" name="Rounded Rectangle 29"/>
          <p:cNvSpPr/>
          <p:nvPr/>
        </p:nvSpPr>
        <p:spPr>
          <a:xfrm>
            <a:off x="899592" y="678706"/>
            <a:ext cx="228600" cy="228600"/>
          </a:xfrm>
          <a:prstGeom prst="roundRect">
            <a:avLst/>
          </a:prstGeom>
          <a:noFill/>
          <a:ln w="5715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827584" y="1556792"/>
            <a:ext cx="7580609" cy="4622800"/>
            <a:chOff x="533404" y="1905000"/>
            <a:chExt cx="7580609" cy="4622800"/>
          </a:xfrm>
        </p:grpSpPr>
        <p:pic>
          <p:nvPicPr>
            <p:cNvPr id="16" name="Picture 15" descr="Screen shot 2013-02-20 at 2.10.35 PM.png"/>
            <p:cNvPicPr>
              <a:picLocks noChangeAspect="1"/>
            </p:cNvPicPr>
            <p:nvPr/>
          </p:nvPicPr>
          <p:blipFill>
            <a:blip r:embed="rId3" cstate="print"/>
            <a:stretch>
              <a:fillRect/>
            </a:stretch>
          </p:blipFill>
          <p:spPr>
            <a:xfrm>
              <a:off x="533404" y="1905000"/>
              <a:ext cx="7580609" cy="4622800"/>
            </a:xfrm>
            <a:prstGeom prst="rect">
              <a:avLst/>
            </a:prstGeom>
          </p:spPr>
        </p:pic>
        <p:sp>
          <p:nvSpPr>
            <p:cNvPr id="7" name="Rounded Rectangle 6"/>
            <p:cNvSpPr/>
            <p:nvPr/>
          </p:nvSpPr>
          <p:spPr>
            <a:xfrm>
              <a:off x="5715000" y="2286000"/>
              <a:ext cx="2057400" cy="2209800"/>
            </a:xfrm>
            <a:prstGeom prst="roundRect">
              <a:avLst/>
            </a:prstGeom>
            <a:noFill/>
            <a:ln w="38100" cmpd="sng">
              <a:solidFill>
                <a:srgbClr val="660066"/>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4038600" y="4953000"/>
              <a:ext cx="1295400" cy="685800"/>
            </a:xfrm>
            <a:prstGeom prst="roundRect">
              <a:avLst/>
            </a:prstGeom>
            <a:noFill/>
            <a:ln w="38100" cmpd="sng">
              <a:solidFill>
                <a:srgbClr val="19E51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smtClean="0">
                <a:solidFill>
                  <a:srgbClr val="C00000"/>
                </a:solidFill>
                <a:latin typeface="Helvetica" pitchFamily="34" charset="0"/>
              </a:rPr>
              <a:t>420,000+ Registered Domains</a:t>
            </a:r>
            <a:endParaRPr lang="en-CA" b="1" dirty="0">
              <a:solidFill>
                <a:srgbClr val="C00000"/>
              </a:solidFill>
              <a:latin typeface="Helvetica" pitchFamily="34" charset="0"/>
            </a:endParaRPr>
          </a:p>
        </p:txBody>
      </p:sp>
      <p:sp>
        <p:nvSpPr>
          <p:cNvPr id="3" name="Content Placeholder 2"/>
          <p:cNvSpPr>
            <a:spLocks noGrp="1"/>
          </p:cNvSpPr>
          <p:nvPr>
            <p:ph idx="1"/>
          </p:nvPr>
        </p:nvSpPr>
        <p:spPr>
          <a:xfrm>
            <a:off x="457200" y="836712"/>
            <a:ext cx="8229600" cy="5328592"/>
          </a:xfrm>
        </p:spPr>
        <p:txBody>
          <a:bodyPr/>
          <a:lstStyle/>
          <a:p>
            <a:r>
              <a:rPr lang="en-CA" dirty="0" smtClean="0"/>
              <a:t>Rapid Growth in Adoption stimulated by lower price-based promotion</a:t>
            </a:r>
            <a:endParaRPr lang="en-CA" dirty="0"/>
          </a:p>
        </p:txBody>
      </p:sp>
      <p:pic>
        <p:nvPicPr>
          <p:cNvPr id="102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477" y="2048159"/>
            <a:ext cx="9351724" cy="4809841"/>
          </a:xfrm>
          <a:prstGeom prst="rect">
            <a:avLst/>
          </a:prstGeom>
          <a:noFill/>
          <a:ln w="9525">
            <a:noFill/>
            <a:miter lim="800000"/>
            <a:headEnd/>
            <a:tailEnd/>
          </a:ln>
        </p:spPr>
      </p:pic>
      <p:grpSp>
        <p:nvGrpSpPr>
          <p:cNvPr id="7" name="Group 6"/>
          <p:cNvGrpSpPr/>
          <p:nvPr/>
        </p:nvGrpSpPr>
        <p:grpSpPr>
          <a:xfrm>
            <a:off x="1331866" y="2420888"/>
            <a:ext cx="6480494" cy="3456384"/>
            <a:chOff x="1331866" y="2420888"/>
            <a:chExt cx="6480494" cy="3456384"/>
          </a:xfrm>
        </p:grpSpPr>
        <p:pic>
          <p:nvPicPr>
            <p:cNvPr id="5" name="Picture 4" descr="Screen shot 2013-02-20 at 2.01.17 PM.png"/>
            <p:cNvPicPr>
              <a:picLocks noChangeAspect="1"/>
            </p:cNvPicPr>
            <p:nvPr/>
          </p:nvPicPr>
          <p:blipFill>
            <a:blip r:embed="rId3" cstate="print"/>
            <a:srcRect t="20997"/>
            <a:stretch>
              <a:fillRect/>
            </a:stretch>
          </p:blipFill>
          <p:spPr>
            <a:xfrm>
              <a:off x="1331866" y="2420888"/>
              <a:ext cx="6480494" cy="3456384"/>
            </a:xfrm>
            <a:prstGeom prst="rect">
              <a:avLst/>
            </a:prstGeom>
          </p:spPr>
        </p:pic>
        <p:sp>
          <p:nvSpPr>
            <p:cNvPr id="6" name="TextBox 5"/>
            <p:cNvSpPr txBox="1"/>
            <p:nvPr/>
          </p:nvSpPr>
          <p:spPr>
            <a:xfrm>
              <a:off x="3275856" y="2596842"/>
              <a:ext cx="4034246" cy="400110"/>
            </a:xfrm>
            <a:prstGeom prst="rect">
              <a:avLst/>
            </a:prstGeom>
            <a:noFill/>
          </p:spPr>
          <p:txBody>
            <a:bodyPr wrap="none" rtlCol="0">
              <a:spAutoFit/>
            </a:bodyPr>
            <a:lstStyle/>
            <a:p>
              <a:r>
                <a:rPr lang="en-CA" sz="2000" b="1" dirty="0" smtClean="0">
                  <a:solidFill>
                    <a:srgbClr val="C00000"/>
                  </a:solidFill>
                </a:rPr>
                <a:t>Historical Growth from 2008 Go Live</a:t>
              </a:r>
              <a:endParaRPr lang="en-CA" sz="2000" b="1" dirty="0">
                <a:solidFill>
                  <a:srgbClr val="C00000"/>
                </a:solidFill>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196752"/>
            <a:ext cx="9144000" cy="576064"/>
          </a:xfrm>
          <a:prstGeom prst="rect">
            <a:avLst/>
          </a:pr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4"/>
          <p:cNvSpPr>
            <a:spLocks noGrp="1"/>
          </p:cNvSpPr>
          <p:nvPr>
            <p:ph type="title"/>
          </p:nvPr>
        </p:nvSpPr>
        <p:spPr/>
        <p:txBody>
          <a:bodyPr>
            <a:normAutofit fontScale="90000"/>
          </a:bodyPr>
          <a:lstStyle/>
          <a:p>
            <a:r>
              <a:rPr lang="en-CA" dirty="0" smtClean="0"/>
              <a:t>Top .ASIA Registrars 2011 vs. 2012</a:t>
            </a:r>
            <a:endParaRPr lang="en-CA" dirty="0"/>
          </a:p>
        </p:txBody>
      </p:sp>
      <p:sp>
        <p:nvSpPr>
          <p:cNvPr id="6" name="Text Placeholder 5"/>
          <p:cNvSpPr>
            <a:spLocks noGrp="1"/>
          </p:cNvSpPr>
          <p:nvPr>
            <p:ph type="body" idx="1"/>
          </p:nvPr>
        </p:nvSpPr>
        <p:spPr>
          <a:xfrm>
            <a:off x="107504" y="1124744"/>
            <a:ext cx="4040188" cy="639762"/>
          </a:xfrm>
        </p:spPr>
        <p:txBody>
          <a:bodyPr/>
          <a:lstStyle/>
          <a:p>
            <a:r>
              <a:rPr lang="en-CA" dirty="0" smtClean="0"/>
              <a:t>2011</a:t>
            </a:r>
            <a:endParaRPr lang="en-CA" dirty="0"/>
          </a:p>
        </p:txBody>
      </p:sp>
      <p:sp>
        <p:nvSpPr>
          <p:cNvPr id="7" name="Content Placeholder 6"/>
          <p:cNvSpPr>
            <a:spLocks noGrp="1"/>
          </p:cNvSpPr>
          <p:nvPr>
            <p:ph sz="half" idx="2"/>
          </p:nvPr>
        </p:nvSpPr>
        <p:spPr>
          <a:xfrm>
            <a:off x="107504" y="1764506"/>
            <a:ext cx="3178696" cy="3951288"/>
          </a:xfrm>
        </p:spPr>
        <p:txBody>
          <a:bodyPr/>
          <a:lstStyle/>
          <a:p>
            <a:r>
              <a:rPr lang="en-CA" dirty="0" smtClean="0"/>
              <a:t>GoDaddy.com	</a:t>
            </a:r>
            <a:endParaRPr lang="en-CA" dirty="0" smtClean="0"/>
          </a:p>
          <a:p>
            <a:r>
              <a:rPr lang="en-CA" dirty="0" err="1" smtClean="0"/>
              <a:t>Aust</a:t>
            </a:r>
            <a:r>
              <a:rPr lang="en-CA" dirty="0" smtClean="0"/>
              <a:t> </a:t>
            </a:r>
            <a:r>
              <a:rPr lang="en-CA" dirty="0" smtClean="0"/>
              <a:t>Domains</a:t>
            </a:r>
          </a:p>
          <a:p>
            <a:r>
              <a:rPr lang="en-CA" dirty="0" smtClean="0"/>
              <a:t>Network Solutions</a:t>
            </a:r>
            <a:endParaRPr lang="en-CA" dirty="0" smtClean="0"/>
          </a:p>
          <a:p>
            <a:r>
              <a:rPr lang="en-CA" dirty="0" err="1" smtClean="0"/>
              <a:t>Directi</a:t>
            </a:r>
            <a:endParaRPr lang="en-CA" dirty="0" smtClean="0"/>
          </a:p>
          <a:p>
            <a:r>
              <a:rPr lang="en-CA" dirty="0" smtClean="0"/>
              <a:t>Key-Systems</a:t>
            </a:r>
            <a:endParaRPr lang="en-CA" dirty="0" smtClean="0"/>
          </a:p>
        </p:txBody>
      </p:sp>
      <p:sp>
        <p:nvSpPr>
          <p:cNvPr id="8" name="Text Placeholder 7"/>
          <p:cNvSpPr>
            <a:spLocks noGrp="1"/>
          </p:cNvSpPr>
          <p:nvPr>
            <p:ph type="body" sz="quarter" idx="3"/>
          </p:nvPr>
        </p:nvSpPr>
        <p:spPr>
          <a:xfrm>
            <a:off x="4562673" y="1124744"/>
            <a:ext cx="4041775" cy="639762"/>
          </a:xfrm>
        </p:spPr>
        <p:txBody>
          <a:bodyPr/>
          <a:lstStyle/>
          <a:p>
            <a:r>
              <a:rPr lang="en-CA" dirty="0" smtClean="0"/>
              <a:t>2012</a:t>
            </a:r>
            <a:endParaRPr lang="en-CA" dirty="0"/>
          </a:p>
        </p:txBody>
      </p:sp>
      <p:sp>
        <p:nvSpPr>
          <p:cNvPr id="9" name="Content Placeholder 8"/>
          <p:cNvSpPr>
            <a:spLocks noGrp="1"/>
          </p:cNvSpPr>
          <p:nvPr>
            <p:ph sz="quarter" idx="4"/>
          </p:nvPr>
        </p:nvSpPr>
        <p:spPr>
          <a:xfrm>
            <a:off x="4562673" y="1764506"/>
            <a:ext cx="4041775" cy="3951288"/>
          </a:xfrm>
        </p:spPr>
        <p:txBody>
          <a:bodyPr/>
          <a:lstStyle/>
          <a:p>
            <a:r>
              <a:rPr lang="en-CA" dirty="0" smtClean="0"/>
              <a:t>GMO</a:t>
            </a:r>
            <a:endParaRPr lang="en-CA" dirty="0" smtClean="0"/>
          </a:p>
          <a:p>
            <a:r>
              <a:rPr lang="en-CA" dirty="0" err="1" smtClean="0"/>
              <a:t>Megazone</a:t>
            </a:r>
            <a:endParaRPr lang="en-CA" dirty="0" smtClean="0"/>
          </a:p>
          <a:p>
            <a:r>
              <a:rPr lang="en-CA" dirty="0" err="1" smtClean="0"/>
              <a:t>Aust</a:t>
            </a:r>
            <a:r>
              <a:rPr lang="en-CA" dirty="0" smtClean="0"/>
              <a:t> Domains</a:t>
            </a:r>
            <a:endParaRPr lang="en-CA" dirty="0" smtClean="0"/>
          </a:p>
          <a:p>
            <a:r>
              <a:rPr lang="en-CA" dirty="0" smtClean="0"/>
              <a:t>Shanghai </a:t>
            </a:r>
            <a:r>
              <a:rPr lang="en-CA" dirty="0" err="1" smtClean="0"/>
              <a:t>Meicheng</a:t>
            </a:r>
            <a:endParaRPr lang="en-CA" dirty="0" smtClean="0"/>
          </a:p>
          <a:p>
            <a:r>
              <a:rPr lang="en-CA" dirty="0" err="1" smtClean="0"/>
              <a:t>Directi</a:t>
            </a:r>
            <a:endParaRPr lang="en-CA" dirty="0" smtClean="0"/>
          </a:p>
          <a:p>
            <a:r>
              <a:rPr lang="en-CA" dirty="0" smtClean="0"/>
              <a:t>1API</a:t>
            </a:r>
            <a:endParaRPr lang="en-CA" dirty="0" smtClean="0"/>
          </a:p>
          <a:p>
            <a:r>
              <a:rPr lang="en-CA" dirty="0" err="1" smtClean="0"/>
              <a:t>GoDaddy</a:t>
            </a:r>
            <a:endParaRPr lang="en-CA" dirty="0" smtClean="0"/>
          </a:p>
        </p:txBody>
      </p:sp>
      <p:sp>
        <p:nvSpPr>
          <p:cNvPr id="10" name="Content Placeholder 6"/>
          <p:cNvSpPr txBox="1">
            <a:spLocks/>
          </p:cNvSpPr>
          <p:nvPr/>
        </p:nvSpPr>
        <p:spPr>
          <a:xfrm>
            <a:off x="2998168" y="1764506"/>
            <a:ext cx="864096" cy="39512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18%</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12%</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9%</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7%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5%</a:t>
            </a:r>
          </a:p>
        </p:txBody>
      </p:sp>
      <p:sp>
        <p:nvSpPr>
          <p:cNvPr id="11" name="Content Placeholder 6"/>
          <p:cNvSpPr txBox="1">
            <a:spLocks/>
          </p:cNvSpPr>
          <p:nvPr/>
        </p:nvSpPr>
        <p:spPr>
          <a:xfrm>
            <a:off x="3707904" y="1764506"/>
            <a:ext cx="864096" cy="39512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CA" sz="2400" noProof="0" dirty="0" smtClean="0">
                <a:solidFill>
                  <a:srgbClr val="92D050"/>
                </a:solidFill>
                <a:latin typeface="Helvetica" pitchFamily="34" charset="0"/>
              </a:rPr>
              <a:t>US</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92D050"/>
                </a:solidFill>
                <a:latin typeface="Helvetica" pitchFamily="34" charset="0"/>
              </a:rPr>
              <a:t>AU</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CA" sz="2400" noProof="0" dirty="0" smtClean="0">
                <a:solidFill>
                  <a:srgbClr val="92D050"/>
                </a:solidFill>
                <a:latin typeface="Helvetica" pitchFamily="34" charset="0"/>
              </a:rPr>
              <a:t>US</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92D050"/>
                </a:solidFill>
                <a:latin typeface="Helvetica" pitchFamily="34" charset="0"/>
              </a:rPr>
              <a:t>IN</a:t>
            </a:r>
            <a:r>
              <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92D050"/>
                </a:solidFill>
                <a:latin typeface="Helvetica" pitchFamily="34" charset="0"/>
              </a:rPr>
              <a:t>DE</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p:txBody>
      </p:sp>
      <p:sp>
        <p:nvSpPr>
          <p:cNvPr id="12" name="Content Placeholder 6"/>
          <p:cNvSpPr txBox="1">
            <a:spLocks/>
          </p:cNvSpPr>
          <p:nvPr/>
        </p:nvSpPr>
        <p:spPr>
          <a:xfrm>
            <a:off x="7668344" y="1764506"/>
            <a:ext cx="936104" cy="39512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00B0F0"/>
                </a:solidFill>
                <a:latin typeface="Helvetica" pitchFamily="34" charset="0"/>
              </a:rPr>
              <a:t>25</a:t>
            </a: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00B0F0"/>
                </a:solidFill>
                <a:latin typeface="Helvetica" pitchFamily="34" charset="0"/>
              </a:rPr>
              <a:t>21</a:t>
            </a: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00B0F0"/>
                </a:solidFill>
                <a:latin typeface="Helvetica" pitchFamily="34" charset="0"/>
              </a:rPr>
              <a:t>16</a:t>
            </a: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00B0F0"/>
                </a:solidFill>
                <a:latin typeface="Helvetica" pitchFamily="34" charset="0"/>
              </a:rPr>
              <a:t>6</a:t>
            </a: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00B0F0"/>
                </a:solidFill>
                <a:latin typeface="Helvetica" pitchFamily="34" charset="0"/>
              </a:rPr>
              <a:t>6</a:t>
            </a: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00B0F0"/>
                </a:solidFill>
                <a:latin typeface="Helvetica" pitchFamily="34" charset="0"/>
              </a:rPr>
              <a:t>5%</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noProof="0" dirty="0" smtClean="0">
                <a:ln>
                  <a:noFill/>
                </a:ln>
                <a:solidFill>
                  <a:srgbClr val="00B0F0"/>
                </a:solidFill>
                <a:effectLst/>
                <a:uLnTx/>
                <a:uFillTx/>
                <a:latin typeface="Helvetica" pitchFamily="34" charset="0"/>
                <a:ea typeface="+mn-ea"/>
                <a:cs typeface="+mn-cs"/>
              </a:rPr>
              <a:t>3.5%</a:t>
            </a:r>
          </a:p>
        </p:txBody>
      </p:sp>
      <p:sp>
        <p:nvSpPr>
          <p:cNvPr id="13" name="Content Placeholder 6"/>
          <p:cNvSpPr txBox="1">
            <a:spLocks/>
          </p:cNvSpPr>
          <p:nvPr/>
        </p:nvSpPr>
        <p:spPr>
          <a:xfrm>
            <a:off x="8450088" y="1764506"/>
            <a:ext cx="864096" cy="395128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CA" sz="2400" noProof="0" dirty="0" smtClean="0">
                <a:solidFill>
                  <a:srgbClr val="92D050"/>
                </a:solidFill>
                <a:latin typeface="Helvetica" pitchFamily="34" charset="0"/>
              </a:rPr>
              <a:t>JP</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CA" sz="2400" noProof="0" dirty="0" smtClean="0">
                <a:solidFill>
                  <a:srgbClr val="92D050"/>
                </a:solidFill>
                <a:latin typeface="Helvetica" pitchFamily="34" charset="0"/>
              </a:rPr>
              <a:t>KR</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CA" sz="2400" dirty="0" smtClean="0">
                <a:solidFill>
                  <a:srgbClr val="92D050"/>
                </a:solidFill>
                <a:latin typeface="Helvetica" pitchFamily="34" charset="0"/>
              </a:rPr>
              <a:t>AU</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CA" sz="2400" noProof="0" dirty="0" smtClean="0">
                <a:solidFill>
                  <a:srgbClr val="92D050"/>
                </a:solidFill>
                <a:latin typeface="Helvetica" pitchFamily="34" charset="0"/>
              </a:rPr>
              <a:t>CN</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n-CA" sz="2400" noProof="0" dirty="0" smtClean="0">
                <a:solidFill>
                  <a:srgbClr val="92D050"/>
                </a:solidFill>
                <a:latin typeface="Helvetica" pitchFamily="34" charset="0"/>
              </a:rPr>
              <a:t>IN</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CA" sz="2400" b="0" i="0" u="none" strike="noStrike" kern="1200" cap="none" spc="0" normalizeH="0" baseline="0" dirty="0" smtClean="0">
                <a:ln>
                  <a:noFill/>
                </a:ln>
                <a:solidFill>
                  <a:srgbClr val="92D050"/>
                </a:solidFill>
                <a:effectLst/>
                <a:uLnTx/>
                <a:uFillTx/>
                <a:latin typeface="Helvetica" pitchFamily="34" charset="0"/>
                <a:ea typeface="+mn-ea"/>
                <a:cs typeface="+mn-cs"/>
              </a:rPr>
              <a:t>DE</a:t>
            </a:r>
          </a:p>
          <a:p>
            <a:pPr marL="342900" marR="0" lvl="0" indent="-342900" algn="l" defTabSz="914400" rtl="0" eaLnBrk="1" fontAlgn="auto" latinLnBrk="0" hangingPunct="1">
              <a:lnSpc>
                <a:spcPct val="100000"/>
              </a:lnSpc>
              <a:spcBef>
                <a:spcPct val="20000"/>
              </a:spcBef>
              <a:spcAft>
                <a:spcPts val="0"/>
              </a:spcAft>
              <a:buClrTx/>
              <a:buSzTx/>
              <a:tabLst/>
              <a:defRPr/>
            </a:pPr>
            <a:r>
              <a:rPr lang="en-CA" sz="2400" noProof="0" dirty="0" smtClean="0">
                <a:solidFill>
                  <a:srgbClr val="92D050"/>
                </a:solidFill>
                <a:latin typeface="Helvetica" pitchFamily="34" charset="0"/>
              </a:rPr>
              <a:t>US</a:t>
            </a:r>
            <a:endParaRPr kumimoji="0" lang="en-CA" sz="2400" b="0" i="0" u="none" strike="noStrike" kern="1200" cap="none" spc="0" normalizeH="0" baseline="0" noProof="0" dirty="0" smtClean="0">
              <a:ln>
                <a:noFill/>
              </a:ln>
              <a:solidFill>
                <a:srgbClr val="92D050"/>
              </a:solidFill>
              <a:effectLst/>
              <a:uLnTx/>
              <a:uFillTx/>
              <a:latin typeface="Helvetica" pitchFamily="34" charset="0"/>
              <a:ea typeface="+mn-ea"/>
              <a:cs typeface="+mn-cs"/>
            </a:endParaRPr>
          </a:p>
        </p:txBody>
      </p:sp>
      <p:cxnSp>
        <p:nvCxnSpPr>
          <p:cNvPr id="16" name="Straight Connector 15"/>
          <p:cNvCxnSpPr/>
          <p:nvPr/>
        </p:nvCxnSpPr>
        <p:spPr>
          <a:xfrm>
            <a:off x="4427984" y="1196752"/>
            <a:ext cx="0" cy="4392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Top .ASIA Economies 2011 vs. 2012</a:t>
            </a:r>
            <a:endParaRPr lang="en-CA" dirty="0"/>
          </a:p>
        </p:txBody>
      </p:sp>
      <p:graphicFrame>
        <p:nvGraphicFramePr>
          <p:cNvPr id="3" name="Chart 2"/>
          <p:cNvGraphicFramePr/>
          <p:nvPr/>
        </p:nvGraphicFramePr>
        <p:xfrm>
          <a:off x="381000" y="990600"/>
          <a:ext cx="9002038" cy="5867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Increasing Abusive Registrations</a:t>
            </a:r>
            <a:endParaRPr lang="en-CA" dirty="0"/>
          </a:p>
        </p:txBody>
      </p:sp>
      <p:sp>
        <p:nvSpPr>
          <p:cNvPr id="3" name="Content Placeholder 2"/>
          <p:cNvSpPr>
            <a:spLocks noGrp="1"/>
          </p:cNvSpPr>
          <p:nvPr>
            <p:ph idx="1"/>
          </p:nvPr>
        </p:nvSpPr>
        <p:spPr>
          <a:xfrm>
            <a:off x="457200" y="908720"/>
            <a:ext cx="8229600" cy="5472608"/>
          </a:xfrm>
        </p:spPr>
        <p:txBody>
          <a:bodyPr>
            <a:normAutofit/>
          </a:bodyPr>
          <a:lstStyle/>
          <a:p>
            <a:r>
              <a:rPr lang="en-CA" dirty="0" smtClean="0">
                <a:solidFill>
                  <a:srgbClr val="FFC000"/>
                </a:solidFill>
              </a:rPr>
              <a:t>Rapid rise in ranking of blocked .</a:t>
            </a:r>
            <a:r>
              <a:rPr lang="en-CA" dirty="0" err="1" smtClean="0">
                <a:solidFill>
                  <a:srgbClr val="FFC000"/>
                </a:solidFill>
              </a:rPr>
              <a:t>asia</a:t>
            </a:r>
            <a:r>
              <a:rPr lang="en-CA" dirty="0" smtClean="0">
                <a:solidFill>
                  <a:srgbClr val="FFC000"/>
                </a:solidFill>
              </a:rPr>
              <a:t> domains</a:t>
            </a:r>
          </a:p>
          <a:p>
            <a:pPr lvl="1"/>
            <a:r>
              <a:rPr lang="en-CA" dirty="0" smtClean="0"/>
              <a:t>#20 in November 2012</a:t>
            </a:r>
          </a:p>
          <a:p>
            <a:pPr lvl="1"/>
            <a:r>
              <a:rPr lang="en-CA" dirty="0" smtClean="0"/>
              <a:t>#16 in January 2013</a:t>
            </a:r>
          </a:p>
          <a:p>
            <a:pPr lvl="1"/>
            <a:r>
              <a:rPr lang="en-CA" dirty="0" smtClean="0"/>
              <a:t>#13 in February 2013</a:t>
            </a:r>
          </a:p>
          <a:p>
            <a:pPr lvl="1"/>
            <a:r>
              <a:rPr lang="en-CA" dirty="0" smtClean="0"/>
              <a:t>Recording ~1.3% of domains (~5,500 of 420K)</a:t>
            </a:r>
          </a:p>
          <a:p>
            <a:r>
              <a:rPr lang="en-CA" dirty="0" smtClean="0">
                <a:solidFill>
                  <a:srgbClr val="FFC000"/>
                </a:solidFill>
              </a:rPr>
              <a:t>Bringing together community to tackle issues </a:t>
            </a:r>
          </a:p>
          <a:p>
            <a:pPr lvl="1"/>
            <a:r>
              <a:rPr lang="en-CA" dirty="0" smtClean="0"/>
              <a:t>Accredited Intervener framework</a:t>
            </a:r>
          </a:p>
          <a:p>
            <a:pPr lvl="1"/>
            <a:r>
              <a:rPr lang="en-CA" dirty="0" smtClean="0"/>
              <a:t>Domain Registration Abuse &amp; Suspension Policy Forum (Feb 22, 2012: Joint Event with APTLD)</a:t>
            </a:r>
          </a:p>
          <a:p>
            <a:pPr lvl="1"/>
            <a:r>
              <a:rPr lang="en-CA" dirty="0" smtClean="0"/>
              <a:t>APCERT &amp; APWG</a:t>
            </a:r>
          </a:p>
          <a:p>
            <a:pPr lvl="1"/>
            <a:r>
              <a:rPr lang="en-CA" dirty="0" smtClean="0"/>
              <a:t>Covering other abuses</a:t>
            </a:r>
          </a:p>
          <a:p>
            <a:pPr lvl="1"/>
            <a:r>
              <a:rPr lang="en-CA" dirty="0" smtClean="0"/>
              <a:t>Open discussion of issues </a:t>
            </a:r>
            <a:endParaRPr lang="en-CA" dirty="0"/>
          </a:p>
        </p:txBody>
      </p:sp>
      <p:pic>
        <p:nvPicPr>
          <p:cNvPr id="3074" name="Picture 2" descr="http://www.apwg.org/images/logo.png"/>
          <p:cNvPicPr>
            <a:picLocks noChangeAspect="1" noChangeArrowheads="1"/>
          </p:cNvPicPr>
          <p:nvPr/>
        </p:nvPicPr>
        <p:blipFill>
          <a:blip r:embed="rId2" cstate="print">
            <a:lum bright="40000"/>
          </a:blip>
          <a:srcRect t="33352" r="73767" b="33295"/>
          <a:stretch>
            <a:fillRect/>
          </a:stretch>
        </p:blipFill>
        <p:spPr bwMode="auto">
          <a:xfrm>
            <a:off x="6012160" y="5157192"/>
            <a:ext cx="1440160" cy="589157"/>
          </a:xfrm>
          <a:prstGeom prst="rect">
            <a:avLst/>
          </a:prstGeom>
          <a:noFill/>
        </p:spPr>
      </p:pic>
      <p:pic>
        <p:nvPicPr>
          <p:cNvPr id="5" name="Picture 2" descr="C:\Users\Edmon\AppData\Local\Microsoft\Windows\Temporary Internet Files\Content.Outlook\7FL9M2IT\MPA_RT_WT.PNG"/>
          <p:cNvPicPr>
            <a:picLocks noChangeAspect="1" noChangeArrowheads="1"/>
          </p:cNvPicPr>
          <p:nvPr/>
        </p:nvPicPr>
        <p:blipFill>
          <a:blip r:embed="rId3" cstate="print"/>
          <a:srcRect/>
          <a:stretch>
            <a:fillRect/>
          </a:stretch>
        </p:blipFill>
        <p:spPr bwMode="auto">
          <a:xfrm>
            <a:off x="4788024" y="5301208"/>
            <a:ext cx="1005660" cy="507088"/>
          </a:xfrm>
          <a:prstGeom prst="rect">
            <a:avLst/>
          </a:prstGeom>
          <a:noFill/>
        </p:spPr>
      </p:pic>
      <p:pic>
        <p:nvPicPr>
          <p:cNvPr id="6" name="Picture 5" descr="C:\Users\Edmon\Desktop\APTLD_white.png"/>
          <p:cNvPicPr>
            <a:picLocks noChangeAspect="1" noChangeArrowheads="1"/>
          </p:cNvPicPr>
          <p:nvPr/>
        </p:nvPicPr>
        <p:blipFill>
          <a:blip r:embed="rId4" cstate="print"/>
          <a:srcRect/>
          <a:stretch>
            <a:fillRect/>
          </a:stretch>
        </p:blipFill>
        <p:spPr bwMode="auto">
          <a:xfrm>
            <a:off x="7380312" y="5445224"/>
            <a:ext cx="1368152" cy="579184"/>
          </a:xfrm>
          <a:prstGeom prst="rect">
            <a:avLst/>
          </a:prstGeom>
          <a:noFill/>
        </p:spPr>
      </p:pic>
      <p:pic>
        <p:nvPicPr>
          <p:cNvPr id="3076" name="Picture 4" descr="http://www.dot.asia/images/members/apcert.jpg"/>
          <p:cNvPicPr>
            <a:picLocks noChangeAspect="1" noChangeArrowheads="1"/>
          </p:cNvPicPr>
          <p:nvPr/>
        </p:nvPicPr>
        <p:blipFill>
          <a:blip r:embed="rId5" cstate="print"/>
          <a:srcRect/>
          <a:stretch>
            <a:fillRect/>
          </a:stretch>
        </p:blipFill>
        <p:spPr bwMode="auto">
          <a:xfrm>
            <a:off x="5652120" y="5949280"/>
            <a:ext cx="1419729" cy="463175"/>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2500"/>
                            </p:stCondLst>
                            <p:childTnLst>
                              <p:par>
                                <p:cTn id="42" presetID="10" presetClass="entr" presetSubtype="0" fill="hold" grpId="0"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3076"/>
                                        </p:tgtEl>
                                        <p:attrNameLst>
                                          <p:attrName>style.visibility</p:attrName>
                                        </p:attrNameLst>
                                      </p:cBhvr>
                                      <p:to>
                                        <p:strVal val="visible"/>
                                      </p:to>
                                    </p:set>
                                    <p:animEffect transition="in" filter="fade">
                                      <p:cBhvr>
                                        <p:cTn id="48" dur="500"/>
                                        <p:tgtEl>
                                          <p:spTgt spid="3076"/>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3074"/>
                                        </p:tgtEl>
                                        <p:attrNameLst>
                                          <p:attrName>style.visibility</p:attrName>
                                        </p:attrNameLst>
                                      </p:cBhvr>
                                      <p:to>
                                        <p:strVal val="visible"/>
                                      </p:to>
                                    </p:set>
                                    <p:animEffect transition="in" filter="fade">
                                      <p:cBhvr>
                                        <p:cTn id="6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Agenda:</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CA" dirty="0" smtClean="0">
                <a:solidFill>
                  <a:schemeClr val="accent5">
                    <a:lumMod val="75000"/>
                  </a:schemeClr>
                </a:solidFill>
                <a:latin typeface="Helvetica-Light" pitchFamily="34" charset="0"/>
              </a:rPr>
              <a:t>Welcome Remarks</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Operations in </a:t>
            </a:r>
            <a:r>
              <a:rPr lang="en-CA" dirty="0" smtClean="0">
                <a:solidFill>
                  <a:schemeClr val="accent5">
                    <a:lumMod val="75000"/>
                  </a:schemeClr>
                </a:solidFill>
                <a:latin typeface="Helvetica-Light" pitchFamily="34" charset="0"/>
              </a:rPr>
              <a:t>2012</a:t>
            </a:r>
          </a:p>
          <a:p>
            <a:pPr marL="514350" indent="-514350">
              <a:buFont typeface="+mj-lt"/>
              <a:buAutoNum type="arabicPeriod"/>
            </a:pPr>
            <a:r>
              <a:rPr lang="en-CA" dirty="0" smtClean="0">
                <a:latin typeface="Helvetica-Light" pitchFamily="34" charset="0"/>
              </a:rPr>
              <a:t>Audited </a:t>
            </a:r>
            <a:r>
              <a:rPr lang="en-CA" dirty="0" smtClean="0">
                <a:latin typeface="Helvetica-Light" pitchFamily="34" charset="0"/>
              </a:rPr>
              <a:t>Financials (Fiscal Year </a:t>
            </a:r>
            <a:r>
              <a:rPr lang="en-CA" dirty="0" smtClean="0">
                <a:latin typeface="Helvetica-Light" pitchFamily="34" charset="0"/>
              </a:rPr>
              <a:t>2011-2012)</a:t>
            </a:r>
          </a:p>
          <a:p>
            <a:pPr marL="514350" indent="-514350">
              <a:buFont typeface="+mj-lt"/>
              <a:buAutoNum type="arabicPeriod"/>
            </a:pPr>
            <a:r>
              <a:rPr lang="en-CA" dirty="0" smtClean="0">
                <a:solidFill>
                  <a:schemeClr val="accent5">
                    <a:lumMod val="75000"/>
                  </a:schemeClr>
                </a:solidFill>
                <a:latin typeface="Helvetica-Light" pitchFamily="34" charset="0"/>
              </a:rPr>
              <a:t>Community </a:t>
            </a:r>
            <a:r>
              <a:rPr lang="en-CA" dirty="0" smtClean="0">
                <a:solidFill>
                  <a:schemeClr val="accent5">
                    <a:lumMod val="75000"/>
                  </a:schemeClr>
                </a:solidFill>
                <a:latin typeface="Helvetica-Light" pitchFamily="34" charset="0"/>
              </a:rPr>
              <a:t>&amp; Special </a:t>
            </a:r>
            <a:r>
              <a:rPr lang="en-CA" dirty="0" smtClean="0">
                <a:solidFill>
                  <a:schemeClr val="accent5">
                    <a:lumMod val="75000"/>
                  </a:schemeClr>
                </a:solidFill>
                <a:latin typeface="Helvetica-Light" pitchFamily="34" charset="0"/>
              </a:rPr>
              <a:t>Projects</a:t>
            </a:r>
          </a:p>
          <a:p>
            <a:pPr marL="514350" indent="-514350">
              <a:buFont typeface="+mj-lt"/>
              <a:buAutoNum type="arabicPeriod"/>
            </a:pPr>
            <a:r>
              <a:rPr lang="en-CA" dirty="0" smtClean="0">
                <a:solidFill>
                  <a:schemeClr val="accent5">
                    <a:lumMod val="75000"/>
                  </a:schemeClr>
                </a:solidFill>
                <a:latin typeface="Helvetica-Light" pitchFamily="34" charset="0"/>
              </a:rPr>
              <a:t>.Asia </a:t>
            </a:r>
            <a:r>
              <a:rPr lang="en-CA" dirty="0" smtClean="0">
                <a:solidFill>
                  <a:schemeClr val="accent5">
                    <a:lumMod val="75000"/>
                  </a:schemeClr>
                </a:solidFill>
                <a:latin typeface="Helvetica-Light" pitchFamily="34" charset="0"/>
              </a:rPr>
              <a:t>Registry Technical </a:t>
            </a:r>
            <a:r>
              <a:rPr lang="en-CA" dirty="0" smtClean="0">
                <a:solidFill>
                  <a:schemeClr val="accent5">
                    <a:lumMod val="75000"/>
                  </a:schemeClr>
                </a:solidFill>
                <a:latin typeface="Helvetica-Light" pitchFamily="34" charset="0"/>
              </a:rPr>
              <a:t>Updates (</a:t>
            </a:r>
            <a:r>
              <a:rPr lang="en-CA" dirty="0" err="1" smtClean="0">
                <a:solidFill>
                  <a:schemeClr val="accent5">
                    <a:lumMod val="75000"/>
                  </a:schemeClr>
                </a:solidFill>
                <a:latin typeface="Helvetica-Light" pitchFamily="34" charset="0"/>
              </a:rPr>
              <a:t>Afilias</a:t>
            </a:r>
            <a:r>
              <a:rPr lang="en-CA" dirty="0" smtClean="0">
                <a:solidFill>
                  <a:schemeClr val="accent5">
                    <a:lumMod val="75000"/>
                  </a:schemeClr>
                </a:solidFill>
                <a:latin typeface="Helvetica-Light" pitchFamily="34" charset="0"/>
              </a:rPr>
              <a:t>)</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Strategic &amp; Operational Plans </a:t>
            </a:r>
            <a:r>
              <a:rPr lang="en-CA" dirty="0" smtClean="0">
                <a:solidFill>
                  <a:schemeClr val="accent5">
                    <a:lumMod val="75000"/>
                  </a:schemeClr>
                </a:solidFill>
                <a:latin typeface="Helvetica-Light" pitchFamily="34" charset="0"/>
              </a:rPr>
              <a:t>2013</a:t>
            </a:r>
          </a:p>
          <a:p>
            <a:pPr marL="514350" indent="-514350">
              <a:buFont typeface="+mj-lt"/>
              <a:buAutoNum type="arabicPeriod"/>
            </a:pPr>
            <a:r>
              <a:rPr lang="en-CA" dirty="0" smtClean="0">
                <a:solidFill>
                  <a:schemeClr val="accent5">
                    <a:lumMod val="75000"/>
                  </a:schemeClr>
                </a:solidFill>
                <a:latin typeface="Helvetica-Light" pitchFamily="34" charset="0"/>
              </a:rPr>
              <a:t>Member </a:t>
            </a:r>
            <a:r>
              <a:rPr lang="en-CA" dirty="0" smtClean="0">
                <a:solidFill>
                  <a:schemeClr val="accent5">
                    <a:lumMod val="75000"/>
                  </a:schemeClr>
                </a:solidFill>
                <a:latin typeface="Helvetica-Light" pitchFamily="34" charset="0"/>
              </a:rPr>
              <a:t>Resolutions (Board </a:t>
            </a:r>
            <a:r>
              <a:rPr lang="en-CA" dirty="0" smtClean="0">
                <a:solidFill>
                  <a:schemeClr val="accent5">
                    <a:lumMod val="75000"/>
                  </a:schemeClr>
                </a:solidFill>
                <a:latin typeface="Helvetica-Light" pitchFamily="34" charset="0"/>
              </a:rPr>
              <a:t>Elections)</a:t>
            </a:r>
          </a:p>
          <a:p>
            <a:pPr marL="514350" indent="-514350">
              <a:buFont typeface="+mj-lt"/>
              <a:buAutoNum type="arabicPeriod"/>
            </a:pPr>
            <a:r>
              <a:rPr lang="en-CA" dirty="0" smtClean="0">
                <a:solidFill>
                  <a:schemeClr val="accent5">
                    <a:lumMod val="75000"/>
                  </a:schemeClr>
                </a:solidFill>
                <a:latin typeface="Helvetica-Light" pitchFamily="34" charset="0"/>
              </a:rPr>
              <a:t>Open </a:t>
            </a:r>
            <a:r>
              <a:rPr lang="en-CA" dirty="0" smtClean="0">
                <a:solidFill>
                  <a:schemeClr val="accent5">
                    <a:lumMod val="75000"/>
                  </a:schemeClr>
                </a:solidFill>
                <a:latin typeface="Helvetica-Light" pitchFamily="34" charset="0"/>
              </a:rPr>
              <a:t>Discussion &amp; Closing </a:t>
            </a:r>
            <a:r>
              <a:rPr lang="en-CA" dirty="0" smtClean="0">
                <a:solidFill>
                  <a:schemeClr val="accent5">
                    <a:lumMod val="75000"/>
                  </a:schemeClr>
                </a:solidFill>
                <a:latin typeface="Helvetica-Light" pitchFamily="34" charset="0"/>
              </a:rPr>
              <a:t>Remarks</a:t>
            </a:r>
            <a:endParaRPr lang="en-CA" dirty="0" smtClean="0">
              <a:solidFill>
                <a:schemeClr val="accent5">
                  <a:lumMod val="75000"/>
                </a:schemeClr>
              </a:solidFill>
              <a:latin typeface="Helvetica-Light" pitchFamily="34" charset="0"/>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Agenda:</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CA" dirty="0" smtClean="0">
                <a:solidFill>
                  <a:schemeClr val="accent5">
                    <a:lumMod val="75000"/>
                  </a:schemeClr>
                </a:solidFill>
                <a:latin typeface="Helvetica-Light" pitchFamily="34" charset="0"/>
              </a:rPr>
              <a:t>Welcome Remarks</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Operations in </a:t>
            </a:r>
            <a:r>
              <a:rPr lang="en-CA" dirty="0" smtClean="0">
                <a:solidFill>
                  <a:schemeClr val="accent5">
                    <a:lumMod val="75000"/>
                  </a:schemeClr>
                </a:solidFill>
                <a:latin typeface="Helvetica-Light" pitchFamily="34" charset="0"/>
              </a:rPr>
              <a:t>2012</a:t>
            </a:r>
          </a:p>
          <a:p>
            <a:pPr marL="514350" indent="-514350">
              <a:buFont typeface="+mj-lt"/>
              <a:buAutoNum type="arabicPeriod"/>
            </a:pPr>
            <a:r>
              <a:rPr lang="en-CA" dirty="0" smtClean="0">
                <a:solidFill>
                  <a:schemeClr val="accent5">
                    <a:lumMod val="75000"/>
                  </a:schemeClr>
                </a:solidFill>
                <a:latin typeface="Helvetica-Light" pitchFamily="34" charset="0"/>
              </a:rPr>
              <a:t>Audited </a:t>
            </a:r>
            <a:r>
              <a:rPr lang="en-CA" dirty="0" smtClean="0">
                <a:solidFill>
                  <a:schemeClr val="accent5">
                    <a:lumMod val="75000"/>
                  </a:schemeClr>
                </a:solidFill>
                <a:latin typeface="Helvetica-Light" pitchFamily="34" charset="0"/>
              </a:rPr>
              <a:t>Financials (Fiscal Year </a:t>
            </a:r>
            <a:r>
              <a:rPr lang="en-CA" dirty="0" smtClean="0">
                <a:solidFill>
                  <a:schemeClr val="accent5">
                    <a:lumMod val="75000"/>
                  </a:schemeClr>
                </a:solidFill>
                <a:latin typeface="Helvetica-Light" pitchFamily="34" charset="0"/>
              </a:rPr>
              <a:t>2011-2012)</a:t>
            </a:r>
          </a:p>
          <a:p>
            <a:pPr marL="514350" indent="-514350">
              <a:buFont typeface="+mj-lt"/>
              <a:buAutoNum type="arabicPeriod"/>
            </a:pPr>
            <a:r>
              <a:rPr lang="en-CA" dirty="0" smtClean="0">
                <a:latin typeface="Helvetica-Light" pitchFamily="34" charset="0"/>
              </a:rPr>
              <a:t>Community </a:t>
            </a:r>
            <a:r>
              <a:rPr lang="en-CA" dirty="0" smtClean="0">
                <a:latin typeface="Helvetica-Light" pitchFamily="34" charset="0"/>
              </a:rPr>
              <a:t>&amp; Special </a:t>
            </a:r>
            <a:r>
              <a:rPr lang="en-CA" dirty="0" smtClean="0">
                <a:latin typeface="Helvetica-Light" pitchFamily="34" charset="0"/>
              </a:rPr>
              <a:t>Projects</a:t>
            </a:r>
          </a:p>
          <a:p>
            <a:pPr marL="514350" indent="-514350">
              <a:buFont typeface="+mj-lt"/>
              <a:buAutoNum type="arabicPeriod"/>
            </a:pPr>
            <a:r>
              <a:rPr lang="en-CA" dirty="0" smtClean="0">
                <a:solidFill>
                  <a:schemeClr val="accent5">
                    <a:lumMod val="75000"/>
                  </a:schemeClr>
                </a:solidFill>
                <a:latin typeface="Helvetica-Light" pitchFamily="34" charset="0"/>
              </a:rPr>
              <a:t>.Asia </a:t>
            </a:r>
            <a:r>
              <a:rPr lang="en-CA" dirty="0" smtClean="0">
                <a:solidFill>
                  <a:schemeClr val="accent5">
                    <a:lumMod val="75000"/>
                  </a:schemeClr>
                </a:solidFill>
                <a:latin typeface="Helvetica-Light" pitchFamily="34" charset="0"/>
              </a:rPr>
              <a:t>Registry Technical </a:t>
            </a:r>
            <a:r>
              <a:rPr lang="en-CA" dirty="0" smtClean="0">
                <a:solidFill>
                  <a:schemeClr val="accent5">
                    <a:lumMod val="75000"/>
                  </a:schemeClr>
                </a:solidFill>
                <a:latin typeface="Helvetica-Light" pitchFamily="34" charset="0"/>
              </a:rPr>
              <a:t>Updates (</a:t>
            </a:r>
            <a:r>
              <a:rPr lang="en-CA" dirty="0" err="1" smtClean="0">
                <a:solidFill>
                  <a:schemeClr val="accent5">
                    <a:lumMod val="75000"/>
                  </a:schemeClr>
                </a:solidFill>
                <a:latin typeface="Helvetica-Light" pitchFamily="34" charset="0"/>
              </a:rPr>
              <a:t>Afilias</a:t>
            </a:r>
            <a:r>
              <a:rPr lang="en-CA" dirty="0" smtClean="0">
                <a:solidFill>
                  <a:schemeClr val="accent5">
                    <a:lumMod val="75000"/>
                  </a:schemeClr>
                </a:solidFill>
                <a:latin typeface="Helvetica-Light" pitchFamily="34" charset="0"/>
              </a:rPr>
              <a:t>)</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Strategic &amp; Operational Plans </a:t>
            </a:r>
            <a:r>
              <a:rPr lang="en-CA" dirty="0" smtClean="0">
                <a:solidFill>
                  <a:schemeClr val="accent5">
                    <a:lumMod val="75000"/>
                  </a:schemeClr>
                </a:solidFill>
                <a:latin typeface="Helvetica-Light" pitchFamily="34" charset="0"/>
              </a:rPr>
              <a:t>2013</a:t>
            </a:r>
          </a:p>
          <a:p>
            <a:pPr marL="514350" indent="-514350">
              <a:buFont typeface="+mj-lt"/>
              <a:buAutoNum type="arabicPeriod"/>
            </a:pPr>
            <a:r>
              <a:rPr lang="en-CA" dirty="0" smtClean="0">
                <a:solidFill>
                  <a:schemeClr val="accent5">
                    <a:lumMod val="75000"/>
                  </a:schemeClr>
                </a:solidFill>
                <a:latin typeface="Helvetica-Light" pitchFamily="34" charset="0"/>
              </a:rPr>
              <a:t>Member </a:t>
            </a:r>
            <a:r>
              <a:rPr lang="en-CA" dirty="0" smtClean="0">
                <a:solidFill>
                  <a:schemeClr val="accent5">
                    <a:lumMod val="75000"/>
                  </a:schemeClr>
                </a:solidFill>
                <a:latin typeface="Helvetica-Light" pitchFamily="34" charset="0"/>
              </a:rPr>
              <a:t>Resolutions (Board </a:t>
            </a:r>
            <a:r>
              <a:rPr lang="en-CA" dirty="0" smtClean="0">
                <a:solidFill>
                  <a:schemeClr val="accent5">
                    <a:lumMod val="75000"/>
                  </a:schemeClr>
                </a:solidFill>
                <a:latin typeface="Helvetica-Light" pitchFamily="34" charset="0"/>
              </a:rPr>
              <a:t>Elections)</a:t>
            </a:r>
          </a:p>
          <a:p>
            <a:pPr marL="514350" indent="-514350">
              <a:buFont typeface="+mj-lt"/>
              <a:buAutoNum type="arabicPeriod"/>
            </a:pPr>
            <a:r>
              <a:rPr lang="en-CA" dirty="0" smtClean="0">
                <a:solidFill>
                  <a:schemeClr val="accent5">
                    <a:lumMod val="75000"/>
                  </a:schemeClr>
                </a:solidFill>
                <a:latin typeface="Helvetica-Light" pitchFamily="34" charset="0"/>
              </a:rPr>
              <a:t>Open </a:t>
            </a:r>
            <a:r>
              <a:rPr lang="en-CA" dirty="0" smtClean="0">
                <a:solidFill>
                  <a:schemeClr val="accent5">
                    <a:lumMod val="75000"/>
                  </a:schemeClr>
                </a:solidFill>
                <a:latin typeface="Helvetica-Light" pitchFamily="34" charset="0"/>
              </a:rPr>
              <a:t>Discussion &amp; Closing </a:t>
            </a:r>
            <a:r>
              <a:rPr lang="en-CA" dirty="0" smtClean="0">
                <a:solidFill>
                  <a:schemeClr val="accent5">
                    <a:lumMod val="75000"/>
                  </a:schemeClr>
                </a:solidFill>
                <a:latin typeface="Helvetica-Light" pitchFamily="34" charset="0"/>
              </a:rPr>
              <a:t>Remarks</a:t>
            </a:r>
            <a:endParaRPr lang="en-CA" dirty="0" smtClean="0">
              <a:solidFill>
                <a:schemeClr val="accent5">
                  <a:lumMod val="75000"/>
                </a:schemeClr>
              </a:solidFill>
              <a:latin typeface="Helvetica-Light" pitchFamily="34" charset="0"/>
            </a:endParaRP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New Community Initiatives Launched in 2012</a:t>
            </a:r>
            <a:endParaRPr lang="en-CA" dirty="0"/>
          </a:p>
        </p:txBody>
      </p:sp>
      <p:sp>
        <p:nvSpPr>
          <p:cNvPr id="3" name="Subtitle 2"/>
          <p:cNvSpPr>
            <a:spLocks noGrp="1"/>
          </p:cNvSpPr>
          <p:nvPr>
            <p:ph type="subTitle" idx="1"/>
          </p:nvPr>
        </p:nvSpPr>
        <p:spPr/>
        <p:txBody>
          <a:bodyPr/>
          <a:lstStyle/>
          <a:p>
            <a:endParaRPr lang="en-CA"/>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t="12894"/>
          <a:stretch>
            <a:fillRect/>
          </a:stretch>
        </p:blipFill>
        <p:spPr bwMode="auto">
          <a:xfrm>
            <a:off x="-612575" y="1052736"/>
            <a:ext cx="10513168" cy="6303447"/>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CA" dirty="0" err="1" smtClean="0"/>
              <a:t>DigitalReview.Asia</a:t>
            </a:r>
            <a:endParaRPr lang="en-CA" dirty="0"/>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Agenda:</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CA" dirty="0" smtClean="0">
                <a:latin typeface="Helvetica-Light" pitchFamily="34" charset="0"/>
              </a:rPr>
              <a:t>Welcome Remarks</a:t>
            </a:r>
          </a:p>
          <a:p>
            <a:pPr marL="514350" indent="-514350">
              <a:buFont typeface="+mj-lt"/>
              <a:buAutoNum type="arabicPeriod"/>
            </a:pPr>
            <a:r>
              <a:rPr lang="en-CA" dirty="0" err="1" smtClean="0">
                <a:latin typeface="Helvetica-Light" pitchFamily="34" charset="0"/>
              </a:rPr>
              <a:t>DotAsia</a:t>
            </a:r>
            <a:r>
              <a:rPr lang="en-CA" dirty="0" smtClean="0">
                <a:latin typeface="Helvetica-Light" pitchFamily="34" charset="0"/>
              </a:rPr>
              <a:t> </a:t>
            </a:r>
            <a:r>
              <a:rPr lang="en-CA" dirty="0" smtClean="0">
                <a:latin typeface="Helvetica-Light" pitchFamily="34" charset="0"/>
              </a:rPr>
              <a:t>Operations in </a:t>
            </a:r>
            <a:r>
              <a:rPr lang="en-CA" dirty="0" smtClean="0">
                <a:latin typeface="Helvetica-Light" pitchFamily="34" charset="0"/>
              </a:rPr>
              <a:t>2012</a:t>
            </a:r>
          </a:p>
          <a:p>
            <a:pPr marL="514350" indent="-514350">
              <a:buFont typeface="+mj-lt"/>
              <a:buAutoNum type="arabicPeriod"/>
            </a:pPr>
            <a:r>
              <a:rPr lang="en-CA" dirty="0" smtClean="0">
                <a:latin typeface="Helvetica-Light" pitchFamily="34" charset="0"/>
              </a:rPr>
              <a:t>Audited </a:t>
            </a:r>
            <a:r>
              <a:rPr lang="en-CA" dirty="0" smtClean="0">
                <a:latin typeface="Helvetica-Light" pitchFamily="34" charset="0"/>
              </a:rPr>
              <a:t>Financials (Fiscal Year </a:t>
            </a:r>
            <a:r>
              <a:rPr lang="en-CA" dirty="0" smtClean="0">
                <a:latin typeface="Helvetica-Light" pitchFamily="34" charset="0"/>
              </a:rPr>
              <a:t>2011-2012)</a:t>
            </a:r>
          </a:p>
          <a:p>
            <a:pPr marL="514350" indent="-514350">
              <a:buFont typeface="+mj-lt"/>
              <a:buAutoNum type="arabicPeriod"/>
            </a:pPr>
            <a:r>
              <a:rPr lang="en-CA" dirty="0" smtClean="0">
                <a:latin typeface="Helvetica-Light" pitchFamily="34" charset="0"/>
              </a:rPr>
              <a:t>Community </a:t>
            </a:r>
            <a:r>
              <a:rPr lang="en-CA" dirty="0" smtClean="0">
                <a:latin typeface="Helvetica-Light" pitchFamily="34" charset="0"/>
              </a:rPr>
              <a:t>&amp; Special </a:t>
            </a:r>
            <a:r>
              <a:rPr lang="en-CA" dirty="0" smtClean="0">
                <a:latin typeface="Helvetica-Light" pitchFamily="34" charset="0"/>
              </a:rPr>
              <a:t>Projects</a:t>
            </a:r>
          </a:p>
          <a:p>
            <a:pPr marL="514350" indent="-514350">
              <a:buFont typeface="+mj-lt"/>
              <a:buAutoNum type="arabicPeriod"/>
            </a:pPr>
            <a:r>
              <a:rPr lang="en-CA" dirty="0" smtClean="0">
                <a:latin typeface="Helvetica-Light" pitchFamily="34" charset="0"/>
              </a:rPr>
              <a:t>.Asia </a:t>
            </a:r>
            <a:r>
              <a:rPr lang="en-CA" dirty="0" smtClean="0">
                <a:latin typeface="Helvetica-Light" pitchFamily="34" charset="0"/>
              </a:rPr>
              <a:t>Registry Technical </a:t>
            </a:r>
            <a:r>
              <a:rPr lang="en-CA" dirty="0" smtClean="0">
                <a:latin typeface="Helvetica-Light" pitchFamily="34" charset="0"/>
              </a:rPr>
              <a:t>Updates (</a:t>
            </a:r>
            <a:r>
              <a:rPr lang="en-CA" dirty="0" err="1" smtClean="0">
                <a:latin typeface="Helvetica-Light" pitchFamily="34" charset="0"/>
              </a:rPr>
              <a:t>Afilias</a:t>
            </a:r>
            <a:r>
              <a:rPr lang="en-CA" dirty="0" smtClean="0">
                <a:latin typeface="Helvetica-Light" pitchFamily="34" charset="0"/>
              </a:rPr>
              <a:t>)</a:t>
            </a:r>
          </a:p>
          <a:p>
            <a:pPr marL="514350" indent="-514350">
              <a:buFont typeface="+mj-lt"/>
              <a:buAutoNum type="arabicPeriod"/>
            </a:pPr>
            <a:r>
              <a:rPr lang="en-CA" dirty="0" err="1" smtClean="0">
                <a:latin typeface="Helvetica-Light" pitchFamily="34" charset="0"/>
              </a:rPr>
              <a:t>DotAsia</a:t>
            </a:r>
            <a:r>
              <a:rPr lang="en-CA" dirty="0" smtClean="0">
                <a:latin typeface="Helvetica-Light" pitchFamily="34" charset="0"/>
              </a:rPr>
              <a:t> </a:t>
            </a:r>
            <a:r>
              <a:rPr lang="en-CA" dirty="0" smtClean="0">
                <a:latin typeface="Helvetica-Light" pitchFamily="34" charset="0"/>
              </a:rPr>
              <a:t>Strategic &amp; Operational Plans </a:t>
            </a:r>
            <a:r>
              <a:rPr lang="en-CA" dirty="0" smtClean="0">
                <a:latin typeface="Helvetica-Light" pitchFamily="34" charset="0"/>
              </a:rPr>
              <a:t>2013</a:t>
            </a:r>
          </a:p>
          <a:p>
            <a:pPr marL="514350" indent="-514350">
              <a:buFont typeface="+mj-lt"/>
              <a:buAutoNum type="arabicPeriod"/>
            </a:pPr>
            <a:r>
              <a:rPr lang="en-CA" dirty="0" smtClean="0">
                <a:latin typeface="Helvetica-Light" pitchFamily="34" charset="0"/>
              </a:rPr>
              <a:t>Member </a:t>
            </a:r>
            <a:r>
              <a:rPr lang="en-CA" dirty="0" smtClean="0">
                <a:latin typeface="Helvetica-Light" pitchFamily="34" charset="0"/>
              </a:rPr>
              <a:t>Resolutions (Board </a:t>
            </a:r>
            <a:r>
              <a:rPr lang="en-CA" dirty="0" smtClean="0">
                <a:latin typeface="Helvetica-Light" pitchFamily="34" charset="0"/>
              </a:rPr>
              <a:t>Elections)</a:t>
            </a:r>
          </a:p>
          <a:p>
            <a:pPr marL="514350" indent="-514350">
              <a:buFont typeface="+mj-lt"/>
              <a:buAutoNum type="arabicPeriod"/>
            </a:pPr>
            <a:r>
              <a:rPr lang="en-CA" dirty="0" smtClean="0">
                <a:latin typeface="Helvetica-Light" pitchFamily="34" charset="0"/>
              </a:rPr>
              <a:t>Open </a:t>
            </a:r>
            <a:r>
              <a:rPr lang="en-CA" dirty="0" smtClean="0">
                <a:latin typeface="Helvetica-Light" pitchFamily="34" charset="0"/>
              </a:rPr>
              <a:t>Discussion &amp; Closing </a:t>
            </a:r>
            <a:r>
              <a:rPr lang="en-CA" dirty="0" smtClean="0">
                <a:latin typeface="Helvetica-Light" pitchFamily="34" charset="0"/>
              </a:rPr>
              <a:t>Remarks</a:t>
            </a:r>
            <a:endParaRPr lang="en-CA" dirty="0" smtClean="0">
              <a:latin typeface="Helvetica-Light" pitchFamily="34" charset="0"/>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t>NetY.Asia</a:t>
            </a:r>
            <a:endParaRPr lang="en-CA" dirty="0"/>
          </a:p>
        </p:txBody>
      </p:sp>
      <p:sp>
        <p:nvSpPr>
          <p:cNvPr id="7" name="Content Placeholder 6"/>
          <p:cNvSpPr>
            <a:spLocks noGrp="1"/>
          </p:cNvSpPr>
          <p:nvPr>
            <p:ph idx="1"/>
          </p:nvPr>
        </p:nvSpPr>
        <p:spPr/>
        <p:txBody>
          <a:bodyPr/>
          <a:lstStyle/>
          <a:p>
            <a:endParaRPr lang="en-CA"/>
          </a:p>
        </p:txBody>
      </p:sp>
      <p:pic>
        <p:nvPicPr>
          <p:cNvPr id="43010" name="Picture 2"/>
          <p:cNvPicPr>
            <a:picLocks noChangeAspect="1" noChangeArrowheads="1"/>
          </p:cNvPicPr>
          <p:nvPr/>
        </p:nvPicPr>
        <p:blipFill>
          <a:blip r:embed="rId2" cstate="print"/>
          <a:srcRect/>
          <a:stretch>
            <a:fillRect/>
          </a:stretch>
        </p:blipFill>
        <p:spPr bwMode="auto">
          <a:xfrm>
            <a:off x="0" y="934728"/>
            <a:ext cx="9144000" cy="5923272"/>
          </a:xfrm>
          <a:prstGeom prst="rect">
            <a:avLst/>
          </a:prstGeom>
          <a:noFill/>
          <a:ln w="9525">
            <a:noFill/>
            <a:miter lim="800000"/>
            <a:headEnd/>
            <a:tailEnd/>
          </a:ln>
        </p:spPr>
      </p:pic>
      <p:pic>
        <p:nvPicPr>
          <p:cNvPr id="43014" name="Picture 6" descr="http://a3.sphotos.ak.fbcdn.net/hphotos-ak-prn1/554217_245678198868060_216523182_n.jpg"/>
          <p:cNvPicPr>
            <a:picLocks noChangeAspect="1" noChangeArrowheads="1"/>
          </p:cNvPicPr>
          <p:nvPr/>
        </p:nvPicPr>
        <p:blipFill>
          <a:blip r:embed="rId3" cstate="print"/>
          <a:srcRect/>
          <a:stretch>
            <a:fillRect/>
          </a:stretch>
        </p:blipFill>
        <p:spPr bwMode="auto">
          <a:xfrm>
            <a:off x="0" y="980728"/>
            <a:ext cx="9144000" cy="6096001"/>
          </a:xfrm>
          <a:prstGeom prst="rect">
            <a:avLst/>
          </a:prstGeom>
          <a:noFill/>
        </p:spPr>
      </p:pic>
      <p:pic>
        <p:nvPicPr>
          <p:cNvPr id="43012" name="Picture 4" descr="http://www.welfare-association.org/userfiles/image/Partners%20logos/ymca-logo.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87632" y="260648"/>
            <a:ext cx="3677656" cy="3168352"/>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 calcmode="lin" valueType="num">
                                      <p:cBhvr>
                                        <p:cTn id="7" dur="500" fill="hold"/>
                                        <p:tgtEl>
                                          <p:spTgt spid="43012"/>
                                        </p:tgtEl>
                                        <p:attrNameLst>
                                          <p:attrName>ppt_w</p:attrName>
                                        </p:attrNameLst>
                                      </p:cBhvr>
                                      <p:tavLst>
                                        <p:tav tm="0">
                                          <p:val>
                                            <p:fltVal val="0"/>
                                          </p:val>
                                        </p:tav>
                                        <p:tav tm="100000">
                                          <p:val>
                                            <p:strVal val="#ppt_w"/>
                                          </p:val>
                                        </p:tav>
                                      </p:tavLst>
                                    </p:anim>
                                    <p:anim calcmode="lin" valueType="num">
                                      <p:cBhvr>
                                        <p:cTn id="8" dur="500" fill="hold"/>
                                        <p:tgtEl>
                                          <p:spTgt spid="430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fade">
                                      <p:cBhvr>
                                        <p:cTn id="13" dur="20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t>FoodRevolutionDay.Asia</a:t>
            </a:r>
            <a:endParaRPr lang="en-CA" dirty="0"/>
          </a:p>
        </p:txBody>
      </p:sp>
      <p:sp>
        <p:nvSpPr>
          <p:cNvPr id="5" name="Content Placeholder 4"/>
          <p:cNvSpPr>
            <a:spLocks noGrp="1"/>
          </p:cNvSpPr>
          <p:nvPr>
            <p:ph idx="1"/>
          </p:nvPr>
        </p:nvSpPr>
        <p:spPr/>
        <p:txBody>
          <a:bodyPr/>
          <a:lstStyle/>
          <a:p>
            <a:endParaRPr lang="en-CA"/>
          </a:p>
        </p:txBody>
      </p:sp>
      <p:pic>
        <p:nvPicPr>
          <p:cNvPr id="55298" name="Picture 2"/>
          <p:cNvPicPr>
            <a:picLocks noChangeAspect="1" noChangeArrowheads="1"/>
          </p:cNvPicPr>
          <p:nvPr/>
        </p:nvPicPr>
        <p:blipFill>
          <a:blip r:embed="rId2" cstate="print"/>
          <a:srcRect/>
          <a:stretch>
            <a:fillRect/>
          </a:stretch>
        </p:blipFill>
        <p:spPr bwMode="auto">
          <a:xfrm>
            <a:off x="0" y="908720"/>
            <a:ext cx="9184151" cy="594928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err="1" smtClean="0"/>
              <a:t>MandelaDay.Asia</a:t>
            </a:r>
            <a:endParaRPr lang="en-CA" dirty="0"/>
          </a:p>
        </p:txBody>
      </p:sp>
      <p:sp>
        <p:nvSpPr>
          <p:cNvPr id="5" name="Content Placeholder 4"/>
          <p:cNvSpPr>
            <a:spLocks noGrp="1"/>
          </p:cNvSpPr>
          <p:nvPr>
            <p:ph idx="1"/>
          </p:nvPr>
        </p:nvSpPr>
        <p:spPr/>
        <p:txBody>
          <a:bodyPr/>
          <a:lstStyle/>
          <a:p>
            <a:endParaRPr lang="en-CA"/>
          </a:p>
        </p:txBody>
      </p:sp>
      <p:pic>
        <p:nvPicPr>
          <p:cNvPr id="53251" name="Picture 3"/>
          <p:cNvPicPr>
            <a:picLocks noChangeAspect="1" noChangeArrowheads="1"/>
          </p:cNvPicPr>
          <p:nvPr/>
        </p:nvPicPr>
        <p:blipFill>
          <a:blip r:embed="rId2" cstate="print"/>
          <a:srcRect/>
          <a:stretch>
            <a:fillRect/>
          </a:stretch>
        </p:blipFill>
        <p:spPr bwMode="auto">
          <a:xfrm>
            <a:off x="0" y="934729"/>
            <a:ext cx="9144000" cy="5923271"/>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CA" dirty="0" err="1" smtClean="0"/>
              <a:t>DonnieYen.Asia</a:t>
            </a:r>
            <a:r>
              <a:rPr lang="en-CA" dirty="0" smtClean="0"/>
              <a:t> for </a:t>
            </a:r>
            <a:r>
              <a:rPr lang="en-CA" dirty="0" err="1" smtClean="0"/>
              <a:t>Go.Asia</a:t>
            </a:r>
            <a:endParaRPr lang="en-CA" dirty="0"/>
          </a:p>
        </p:txBody>
      </p:sp>
      <p:sp>
        <p:nvSpPr>
          <p:cNvPr id="6" name="Content Placeholder 5"/>
          <p:cNvSpPr>
            <a:spLocks noGrp="1"/>
          </p:cNvSpPr>
          <p:nvPr>
            <p:ph idx="1"/>
          </p:nvPr>
        </p:nvSpPr>
        <p:spPr/>
        <p:txBody>
          <a:bodyPr/>
          <a:lstStyle/>
          <a:p>
            <a:endParaRPr lang="en-CA"/>
          </a:p>
        </p:txBody>
      </p:sp>
      <p:pic>
        <p:nvPicPr>
          <p:cNvPr id="52228" name="Picture 4" descr="http://2.bp.blogspot.com/_XFiSkFbdb6U/TUYcR-Y-1CI/AAAAAAAABfg/d8mvjohoN2s/s1600/ip_man_donnie_yen1.jpg"/>
          <p:cNvPicPr>
            <a:picLocks noChangeAspect="1" noChangeArrowheads="1"/>
          </p:cNvPicPr>
          <p:nvPr/>
        </p:nvPicPr>
        <p:blipFill>
          <a:blip r:embed="rId2" cstate="print"/>
          <a:srcRect/>
          <a:stretch>
            <a:fillRect/>
          </a:stretch>
        </p:blipFill>
        <p:spPr bwMode="auto">
          <a:xfrm>
            <a:off x="0" y="980728"/>
            <a:ext cx="9172575" cy="6096001"/>
          </a:xfrm>
          <a:prstGeom prst="rect">
            <a:avLst/>
          </a:prstGeom>
          <a:noFill/>
        </p:spPr>
      </p:pic>
      <p:pic>
        <p:nvPicPr>
          <p:cNvPr id="52229" name="Picture 5" descr="C:\Users\edmon\Desktop\donnie-yen.jpg"/>
          <p:cNvPicPr>
            <a:picLocks noChangeAspect="1" noChangeArrowheads="1"/>
          </p:cNvPicPr>
          <p:nvPr/>
        </p:nvPicPr>
        <p:blipFill>
          <a:blip r:embed="rId3" cstate="print"/>
          <a:srcRect/>
          <a:stretch>
            <a:fillRect/>
          </a:stretch>
        </p:blipFill>
        <p:spPr bwMode="auto">
          <a:xfrm>
            <a:off x="0" y="980728"/>
            <a:ext cx="9144000" cy="6073973"/>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fade">
                                      <p:cBhvr>
                                        <p:cTn id="7" dur="10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CA"/>
          </a:p>
        </p:txBody>
      </p:sp>
      <p:sp>
        <p:nvSpPr>
          <p:cNvPr id="3" name="Content Placeholder 2"/>
          <p:cNvSpPr>
            <a:spLocks noGrp="1"/>
          </p:cNvSpPr>
          <p:nvPr>
            <p:ph idx="1"/>
          </p:nvPr>
        </p:nvSpPr>
        <p:spPr/>
        <p:txBody>
          <a:bodyPr/>
          <a:lstStyle/>
          <a:p>
            <a:endParaRPr lang="en-CA"/>
          </a:p>
        </p:txBody>
      </p:sp>
      <p:pic>
        <p:nvPicPr>
          <p:cNvPr id="56322" name="Picture 2" descr="C:\Users\edmon\Desktop\print-screen-goasia.jpg"/>
          <p:cNvPicPr>
            <a:picLocks noChangeAspect="1" noChangeArrowheads="1"/>
          </p:cNvPicPr>
          <p:nvPr/>
        </p:nvPicPr>
        <p:blipFill>
          <a:blip r:embed="rId2" cstate="print"/>
          <a:srcRect/>
          <a:stretch>
            <a:fillRect/>
          </a:stretch>
        </p:blipFill>
        <p:spPr bwMode="auto">
          <a:xfrm>
            <a:off x="0" y="0"/>
            <a:ext cx="9144000" cy="1829824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Ongoing Community Projects</a:t>
            </a:r>
            <a:endParaRPr lang="en-CA" dirty="0"/>
          </a:p>
        </p:txBody>
      </p:sp>
      <p:sp>
        <p:nvSpPr>
          <p:cNvPr id="3" name="Subtitle 2"/>
          <p:cNvSpPr>
            <a:spLocks noGrp="1"/>
          </p:cNvSpPr>
          <p:nvPr>
            <p:ph type="subTitle" idx="1"/>
          </p:nvPr>
        </p:nvSpPr>
        <p:spPr/>
        <p:txBody>
          <a:bodyPr/>
          <a:lstStyle/>
          <a:p>
            <a:endParaRPr lang="en-CA"/>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CA"/>
          </a:p>
        </p:txBody>
      </p:sp>
      <p:sp>
        <p:nvSpPr>
          <p:cNvPr id="3" name="Content Placeholder 2"/>
          <p:cNvSpPr>
            <a:spLocks noGrp="1"/>
          </p:cNvSpPr>
          <p:nvPr>
            <p:ph idx="1"/>
          </p:nvPr>
        </p:nvSpPr>
        <p:spPr/>
        <p:txBody>
          <a:bodyPr/>
          <a:lstStyle/>
          <a:p>
            <a:endParaRPr lang="en-CA"/>
          </a:p>
        </p:txBody>
      </p:sp>
      <p:pic>
        <p:nvPicPr>
          <p:cNvPr id="138242" name="Picture 2"/>
          <p:cNvPicPr>
            <a:picLocks noChangeAspect="1" noChangeArrowheads="1"/>
          </p:cNvPicPr>
          <p:nvPr/>
        </p:nvPicPr>
        <p:blipFill>
          <a:blip r:embed="rId2" cstate="print"/>
          <a:srcRect/>
          <a:stretch>
            <a:fillRect/>
          </a:stretch>
        </p:blipFill>
        <p:spPr bwMode="auto">
          <a:xfrm>
            <a:off x="-900608" y="0"/>
            <a:ext cx="11610001" cy="6858000"/>
          </a:xfrm>
          <a:prstGeom prst="rect">
            <a:avLst/>
          </a:prstGeom>
          <a:noFill/>
          <a:ln w="9525">
            <a:noFill/>
            <a:miter lim="800000"/>
            <a:headEnd/>
            <a:tailEnd/>
          </a:ln>
        </p:spPr>
      </p:pic>
      <p:pic>
        <p:nvPicPr>
          <p:cNvPr id="62466" name="Picture 2" descr="http://isif.asia/theme/default/images/isif_grants_photo.jpg"/>
          <p:cNvPicPr>
            <a:picLocks noChangeAspect="1" noChangeArrowheads="1"/>
          </p:cNvPicPr>
          <p:nvPr/>
        </p:nvPicPr>
        <p:blipFill>
          <a:blip r:embed="rId3" cstate="print"/>
          <a:srcRect/>
          <a:stretch>
            <a:fillRect/>
          </a:stretch>
        </p:blipFill>
        <p:spPr bwMode="auto">
          <a:xfrm>
            <a:off x="2267744" y="2780928"/>
            <a:ext cx="7390461" cy="4077071"/>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1000"/>
                                        <p:tgtEl>
                                          <p:spTgt spid="62466"/>
                                        </p:tgtEl>
                                      </p:cBhvr>
                                    </p:animEffect>
                                    <p:anim calcmode="lin" valueType="num">
                                      <p:cBhvr>
                                        <p:cTn id="8" dur="1000" fill="hold"/>
                                        <p:tgtEl>
                                          <p:spTgt spid="62466"/>
                                        </p:tgtEl>
                                        <p:attrNameLst>
                                          <p:attrName>ppt_x</p:attrName>
                                        </p:attrNameLst>
                                      </p:cBhvr>
                                      <p:tavLst>
                                        <p:tav tm="0">
                                          <p:val>
                                            <p:strVal val="#ppt_x"/>
                                          </p:val>
                                        </p:tav>
                                        <p:tav tm="100000">
                                          <p:val>
                                            <p:strVal val="#ppt_x"/>
                                          </p:val>
                                        </p:tav>
                                      </p:tavLst>
                                    </p:anim>
                                    <p:anim calcmode="lin" valueType="num">
                                      <p:cBhvr>
                                        <p:cTn id="9" dur="1000" fill="hold"/>
                                        <p:tgtEl>
                                          <p:spTgt spid="624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nicholas\Desktop\pix for card\B&amp;W great pix.jpg"/>
          <p:cNvPicPr>
            <a:picLocks noChangeAspect="1" noChangeArrowheads="1"/>
          </p:cNvPicPr>
          <p:nvPr/>
        </p:nvPicPr>
        <p:blipFill>
          <a:blip r:embed="rId3" cstate="print"/>
          <a:srcRect/>
          <a:stretch>
            <a:fillRect/>
          </a:stretch>
        </p:blipFill>
        <p:spPr bwMode="auto">
          <a:xfrm>
            <a:off x="1" y="-1500222"/>
            <a:ext cx="9144000" cy="7330443"/>
          </a:xfrm>
          <a:prstGeom prst="rect">
            <a:avLst/>
          </a:prstGeom>
          <a:noFill/>
          <a:ln w="9525">
            <a:noFill/>
            <a:miter lim="800000"/>
            <a:headEnd/>
            <a:tailEnd/>
          </a:ln>
        </p:spPr>
      </p:pic>
      <p:sp>
        <p:nvSpPr>
          <p:cNvPr id="4" name="Rectangle 3"/>
          <p:cNvSpPr/>
          <p:nvPr/>
        </p:nvSpPr>
        <p:spPr>
          <a:xfrm>
            <a:off x="0" y="5157192"/>
            <a:ext cx="9144000" cy="1700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6146" name="Object 2050"/>
          <p:cNvGraphicFramePr>
            <a:graphicFrameLocks noChangeAspect="1"/>
          </p:cNvGraphicFramePr>
          <p:nvPr/>
        </p:nvGraphicFramePr>
        <p:xfrm>
          <a:off x="4644008" y="5214950"/>
          <a:ext cx="4065751" cy="1643050"/>
        </p:xfrm>
        <a:graphic>
          <a:graphicData uri="http://schemas.openxmlformats.org/presentationml/2006/ole">
            <p:oleObj spid="_x0000_s52226" name="Image" r:id="rId4" imgW="13003175" imgH="5053968" progId="">
              <p:embed/>
            </p:oleObj>
          </a:graphicData>
        </a:graphic>
      </p:graphicFrame>
      <p:sp>
        <p:nvSpPr>
          <p:cNvPr id="5" name="TextBox 4"/>
          <p:cNvSpPr txBox="1"/>
          <p:nvPr/>
        </p:nvSpPr>
        <p:spPr>
          <a:xfrm>
            <a:off x="3995936" y="1628800"/>
            <a:ext cx="4055790" cy="769441"/>
          </a:xfrm>
          <a:prstGeom prst="rect">
            <a:avLst/>
          </a:prstGeom>
          <a:noFill/>
        </p:spPr>
        <p:txBody>
          <a:bodyPr wrap="none" rtlCol="0">
            <a:spAutoFit/>
          </a:bodyPr>
          <a:lstStyle/>
          <a:p>
            <a:r>
              <a:rPr lang="en-US" sz="4400" b="1" dirty="0" smtClean="0">
                <a:solidFill>
                  <a:srgbClr val="92D050"/>
                </a:solidFill>
              </a:rPr>
              <a:t>www.olpc.asia</a:t>
            </a:r>
            <a:endParaRPr lang="en-CA" sz="4400" b="1" dirty="0">
              <a:solidFill>
                <a:srgbClr val="92D050"/>
              </a:solidFill>
            </a:endParaRPr>
          </a:p>
        </p:txBody>
      </p:sp>
      <p:pic>
        <p:nvPicPr>
          <p:cNvPr id="9" name="Picture 3" descr="IMG_0383-s"/>
          <p:cNvPicPr>
            <a:picLocks noChangeAspect="1" noChangeArrowheads="1"/>
          </p:cNvPicPr>
          <p:nvPr/>
        </p:nvPicPr>
        <p:blipFill>
          <a:blip r:embed="rId5" cstate="print"/>
          <a:srcRect/>
          <a:stretch>
            <a:fillRect/>
          </a:stretch>
        </p:blipFill>
        <p:spPr bwMode="auto">
          <a:xfrm>
            <a:off x="1" y="-531439"/>
            <a:ext cx="3995936" cy="3000064"/>
          </a:xfrm>
          <a:prstGeom prst="rect">
            <a:avLst/>
          </a:prstGeom>
          <a:noFill/>
          <a:ln w="9525">
            <a:noFill/>
            <a:miter lim="800000"/>
            <a:headEnd/>
            <a:tailEnd/>
          </a:ln>
        </p:spPr>
      </p:pic>
      <p:pic>
        <p:nvPicPr>
          <p:cNvPr id="7" name="Picture 3" descr="IMG_0416-s"/>
          <p:cNvPicPr>
            <a:picLocks noChangeAspect="1" noChangeArrowheads="1"/>
          </p:cNvPicPr>
          <p:nvPr/>
        </p:nvPicPr>
        <p:blipFill>
          <a:blip r:embed="rId6" cstate="print"/>
          <a:srcRect/>
          <a:stretch>
            <a:fillRect/>
          </a:stretch>
        </p:blipFill>
        <p:spPr bwMode="auto">
          <a:xfrm>
            <a:off x="0" y="1700808"/>
            <a:ext cx="3995936" cy="3000303"/>
          </a:xfrm>
          <a:prstGeom prst="rect">
            <a:avLst/>
          </a:prstGeom>
          <a:noFill/>
          <a:ln w="9525">
            <a:noFill/>
            <a:miter lim="800000"/>
            <a:headEnd/>
            <a:tailEnd/>
          </a:ln>
        </p:spPr>
      </p:pic>
      <p:pic>
        <p:nvPicPr>
          <p:cNvPr id="8" name="Picture 4" descr="IMG_2020"/>
          <p:cNvPicPr>
            <a:picLocks noChangeAspect="1" noChangeArrowheads="1"/>
          </p:cNvPicPr>
          <p:nvPr/>
        </p:nvPicPr>
        <p:blipFill>
          <a:blip r:embed="rId7" cstate="print"/>
          <a:srcRect/>
          <a:stretch>
            <a:fillRect/>
          </a:stretch>
        </p:blipFill>
        <p:spPr bwMode="auto">
          <a:xfrm>
            <a:off x="0" y="4194344"/>
            <a:ext cx="3995936" cy="266365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Archive\albums\photos\eye-fi\2011-11\DSC00136.JPG"/>
          <p:cNvPicPr>
            <a:picLocks noChangeAspect="1" noChangeArrowheads="1"/>
          </p:cNvPicPr>
          <p:nvPr/>
        </p:nvPicPr>
        <p:blipFill>
          <a:blip r:embed="rId2" cstate="print">
            <a:lum bright="20000"/>
          </a:blip>
          <a:srcRect/>
          <a:stretch>
            <a:fillRect/>
          </a:stretch>
        </p:blipFill>
        <p:spPr bwMode="auto">
          <a:xfrm>
            <a:off x="0" y="0"/>
            <a:ext cx="10320192" cy="6858000"/>
          </a:xfrm>
          <a:prstGeom prst="rect">
            <a:avLst/>
          </a:prstGeom>
          <a:noFill/>
        </p:spPr>
      </p:pic>
      <p:sp>
        <p:nvSpPr>
          <p:cNvPr id="6" name="Rectangle 5"/>
          <p:cNvSpPr/>
          <p:nvPr/>
        </p:nvSpPr>
        <p:spPr>
          <a:xfrm>
            <a:off x="0" y="4941168"/>
            <a:ext cx="10332640" cy="1916832"/>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457200" y="5301208"/>
            <a:ext cx="8229600" cy="725487"/>
          </a:xfrm>
        </p:spPr>
        <p:txBody>
          <a:bodyPr>
            <a:normAutofit fontScale="90000"/>
          </a:bodyPr>
          <a:lstStyle/>
          <a:p>
            <a:r>
              <a:rPr lang="en-CA" dirty="0" smtClean="0">
                <a:solidFill>
                  <a:schemeClr val="bg1"/>
                </a:solidFill>
              </a:rPr>
              <a:t>Digital Solidarity Fund (</a:t>
            </a:r>
            <a:r>
              <a:rPr lang="en-CA" dirty="0" err="1" smtClean="0">
                <a:solidFill>
                  <a:schemeClr val="bg1"/>
                </a:solidFill>
              </a:rPr>
              <a:t>hk.DSF.Asia</a:t>
            </a:r>
            <a:r>
              <a:rPr lang="en-CA" dirty="0" smtClean="0">
                <a:solidFill>
                  <a:schemeClr val="bg1"/>
                </a:solidFill>
              </a:rPr>
              <a:t>)</a:t>
            </a:r>
            <a:endParaRPr lang="en-CA" dirty="0">
              <a:solidFill>
                <a:schemeClr val="bg1"/>
              </a:solidFill>
            </a:endParaRPr>
          </a:p>
        </p:txBody>
      </p:sp>
      <p:sp>
        <p:nvSpPr>
          <p:cNvPr id="3" name="Content Placeholder 2"/>
          <p:cNvSpPr>
            <a:spLocks noGrp="1"/>
          </p:cNvSpPr>
          <p:nvPr>
            <p:ph idx="1"/>
          </p:nvPr>
        </p:nvSpPr>
        <p:spPr/>
        <p:txBody>
          <a:bodyPr/>
          <a:lstStyle/>
          <a:p>
            <a:endParaRPr lang="en-CA" dirty="0"/>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1620688" y="-387424"/>
            <a:ext cx="12762742" cy="8784976"/>
          </a:xfrm>
          <a:prstGeom prst="rect">
            <a:avLst/>
          </a:prstGeom>
          <a:noFill/>
          <a:ln w="9525">
            <a:noFill/>
            <a:miter lim="800000"/>
            <a:headEnd/>
            <a:tailEnd/>
          </a:ln>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99043" y="-315416"/>
            <a:ext cx="11647707" cy="7173416"/>
          </a:xfrm>
          <a:prstGeom prst="rect">
            <a:avLst/>
          </a:prstGeom>
          <a:noFill/>
          <a:ln w="9525">
            <a:noFill/>
            <a:miter lim="800000"/>
            <a:headEnd/>
            <a:tailEnd/>
          </a:ln>
        </p:spPr>
      </p:pic>
      <p:sp>
        <p:nvSpPr>
          <p:cNvPr id="5" name="Rectangle 4"/>
          <p:cNvSpPr/>
          <p:nvPr/>
        </p:nvSpPr>
        <p:spPr>
          <a:xfrm>
            <a:off x="0" y="4509120"/>
            <a:ext cx="9144000" cy="234888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714348" y="4729704"/>
            <a:ext cx="7772400" cy="571504"/>
          </a:xfrm>
        </p:spPr>
        <p:txBody>
          <a:bodyPr/>
          <a:lstStyle/>
          <a:p>
            <a:r>
              <a:rPr lang="en-CA" dirty="0" smtClean="0"/>
              <a:t>Joint AP* </a:t>
            </a:r>
            <a:r>
              <a:rPr lang="en-CA" dirty="0" err="1" smtClean="0"/>
              <a:t>DotAsia</a:t>
            </a:r>
            <a:r>
              <a:rPr lang="en-CA" dirty="0" smtClean="0"/>
              <a:t> Dinner</a:t>
            </a:r>
            <a:br>
              <a:rPr lang="en-CA" dirty="0" smtClean="0"/>
            </a:br>
            <a:r>
              <a:rPr lang="en-CA" dirty="0" smtClean="0"/>
              <a:t>6:00PM @ Shangri-La Lobby</a:t>
            </a:r>
            <a:endParaRPr lang="en-CA" dirty="0"/>
          </a:p>
        </p:txBody>
      </p:sp>
      <p:sp>
        <p:nvSpPr>
          <p:cNvPr id="3" name="Text Placeholder 2"/>
          <p:cNvSpPr>
            <a:spLocks noGrp="1"/>
          </p:cNvSpPr>
          <p:nvPr>
            <p:ph type="body" idx="1"/>
          </p:nvPr>
        </p:nvSpPr>
        <p:spPr>
          <a:xfrm>
            <a:off x="722313" y="5805264"/>
            <a:ext cx="7772400" cy="1068139"/>
          </a:xfrm>
        </p:spPr>
        <p:txBody>
          <a:bodyPr/>
          <a:lstStyle/>
          <a:p>
            <a:r>
              <a:rPr lang="en-CA" b="1" dirty="0" smtClean="0">
                <a:solidFill>
                  <a:srgbClr val="FFC000"/>
                </a:solidFill>
              </a:rPr>
              <a:t>www.inITALY.asia</a:t>
            </a:r>
            <a:endParaRPr lang="en-CA" b="1" dirty="0">
              <a:solidFill>
                <a:srgbClr val="FFC000"/>
              </a:solidFill>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934729"/>
            <a:ext cx="9144000" cy="5923271"/>
          </a:xfrm>
          <a:prstGeom prst="rect">
            <a:avLst/>
          </a:prstGeom>
          <a:noFill/>
          <a:ln w="9525">
            <a:noFill/>
            <a:miter lim="800000"/>
            <a:headEnd/>
            <a:tailEnd/>
          </a:ln>
        </p:spPr>
      </p:pic>
      <p:sp>
        <p:nvSpPr>
          <p:cNvPr id="5" name="Rectangle 4"/>
          <p:cNvSpPr/>
          <p:nvPr/>
        </p:nvSpPr>
        <p:spPr>
          <a:xfrm>
            <a:off x="0" y="4365104"/>
            <a:ext cx="9144000" cy="2492896"/>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normAutofit fontScale="90000"/>
          </a:bodyPr>
          <a:lstStyle/>
          <a:p>
            <a:r>
              <a:rPr lang="en-CA" dirty="0" err="1" smtClean="0"/>
              <a:t>APNGCamp.Asia</a:t>
            </a:r>
            <a:endParaRPr lang="en-CA" dirty="0"/>
          </a:p>
        </p:txBody>
      </p:sp>
      <p:sp>
        <p:nvSpPr>
          <p:cNvPr id="3" name="Content Placeholder 2"/>
          <p:cNvSpPr>
            <a:spLocks noGrp="1"/>
          </p:cNvSpPr>
          <p:nvPr>
            <p:ph idx="1"/>
          </p:nvPr>
        </p:nvSpPr>
        <p:spPr>
          <a:xfrm>
            <a:off x="251520" y="4509120"/>
            <a:ext cx="8892480" cy="2232248"/>
          </a:xfrm>
        </p:spPr>
        <p:txBody>
          <a:bodyPr>
            <a:normAutofit lnSpcReduction="10000"/>
          </a:bodyPr>
          <a:lstStyle/>
          <a:p>
            <a:r>
              <a:rPr lang="en-CA" dirty="0" smtClean="0">
                <a:solidFill>
                  <a:schemeClr val="bg1"/>
                </a:solidFill>
              </a:rPr>
              <a:t>14th APNG Camp </a:t>
            </a:r>
          </a:p>
          <a:p>
            <a:r>
              <a:rPr lang="en-CA" dirty="0" smtClean="0">
                <a:solidFill>
                  <a:schemeClr val="bg1"/>
                </a:solidFill>
              </a:rPr>
              <a:t>GEN I: Unleash ICT Potentials. Shape Asia’s Future.</a:t>
            </a:r>
          </a:p>
          <a:p>
            <a:pPr lvl="1"/>
            <a:r>
              <a:rPr lang="en-CA" dirty="0" smtClean="0">
                <a:solidFill>
                  <a:schemeClr val="bg1"/>
                </a:solidFill>
              </a:rPr>
              <a:t>Date: 15 Aug (Wed.) – 19 (Sun.), 2012</a:t>
            </a:r>
          </a:p>
          <a:p>
            <a:pPr lvl="1"/>
            <a:r>
              <a:rPr lang="en-CA" dirty="0" smtClean="0">
                <a:solidFill>
                  <a:schemeClr val="bg1"/>
                </a:solidFill>
              </a:rPr>
              <a:t>Venue: EWHA University Campus, Seoul, Korea</a:t>
            </a:r>
          </a:p>
          <a:p>
            <a:pPr lvl="1"/>
            <a:r>
              <a:rPr lang="en-CA" dirty="0" err="1" smtClean="0">
                <a:solidFill>
                  <a:schemeClr val="bg1"/>
                </a:solidFill>
              </a:rPr>
              <a:t>Partcipant</a:t>
            </a:r>
            <a:r>
              <a:rPr lang="en-CA" dirty="0" smtClean="0">
                <a:solidFill>
                  <a:schemeClr val="bg1"/>
                </a:solidFill>
              </a:rPr>
              <a:t>: Local Youth and 30 International Fellows</a:t>
            </a:r>
            <a:endParaRPr lang="en-CA" dirty="0">
              <a:solidFill>
                <a:schemeClr val="bg1"/>
              </a:solidFill>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p:cNvPicPr>
            <a:picLocks noChangeAspect="1" noChangeArrowheads="1"/>
          </p:cNvPicPr>
          <p:nvPr/>
        </p:nvPicPr>
        <p:blipFill>
          <a:blip r:embed="rId2" cstate="print"/>
          <a:srcRect/>
          <a:stretch>
            <a:fillRect/>
          </a:stretch>
        </p:blipFill>
        <p:spPr bwMode="auto">
          <a:xfrm>
            <a:off x="-1044624" y="-322387"/>
            <a:ext cx="11136313" cy="814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0" name="Picture 8" descr="http://a6.sphotos.ak.fbcdn.net/hphotos-ak-snc6/249728_208716882498169_2152230_n.jpg"/>
          <p:cNvPicPr>
            <a:picLocks noChangeAspect="1" noChangeArrowheads="1"/>
          </p:cNvPicPr>
          <p:nvPr/>
        </p:nvPicPr>
        <p:blipFill>
          <a:blip r:embed="rId2" cstate="print"/>
          <a:srcRect/>
          <a:stretch>
            <a:fillRect/>
          </a:stretch>
        </p:blipFill>
        <p:spPr bwMode="auto">
          <a:xfrm>
            <a:off x="0" y="980728"/>
            <a:ext cx="9144000" cy="6858001"/>
          </a:xfrm>
          <a:prstGeom prst="rect">
            <a:avLst/>
          </a:prstGeom>
          <a:noFill/>
        </p:spPr>
      </p:pic>
      <p:pic>
        <p:nvPicPr>
          <p:cNvPr id="44036" name="Picture 4" descr="http://a3.sphotos.ak.fbcdn.net/hphotos-ak-snc6/248811_208719699164554_7312940_n.jpg"/>
          <p:cNvPicPr>
            <a:picLocks noChangeAspect="1" noChangeArrowheads="1"/>
          </p:cNvPicPr>
          <p:nvPr/>
        </p:nvPicPr>
        <p:blipFill>
          <a:blip r:embed="rId3" cstate="print"/>
          <a:srcRect/>
          <a:stretch>
            <a:fillRect/>
          </a:stretch>
        </p:blipFill>
        <p:spPr bwMode="auto">
          <a:xfrm>
            <a:off x="0" y="-2187624"/>
            <a:ext cx="9143998" cy="6858000"/>
          </a:xfrm>
          <a:prstGeom prst="rect">
            <a:avLst/>
          </a:prstGeom>
          <a:noFill/>
        </p:spPr>
      </p:pic>
      <p:sp>
        <p:nvSpPr>
          <p:cNvPr id="2" name="Title 1"/>
          <p:cNvSpPr>
            <a:spLocks noGrp="1"/>
          </p:cNvSpPr>
          <p:nvPr>
            <p:ph type="title"/>
          </p:nvPr>
        </p:nvSpPr>
        <p:spPr/>
        <p:txBody>
          <a:bodyPr>
            <a:normAutofit fontScale="90000"/>
          </a:bodyPr>
          <a:lstStyle/>
          <a:p>
            <a:r>
              <a:rPr lang="en-CA" b="1" dirty="0" smtClean="0">
                <a:effectLst>
                  <a:glow rad="139700">
                    <a:schemeClr val="accent3">
                      <a:satMod val="175000"/>
                      <a:alpha val="40000"/>
                    </a:schemeClr>
                  </a:glow>
                </a:effectLst>
                <a:latin typeface="Helvetica" pitchFamily="34" charset="0"/>
              </a:rPr>
              <a:t>Youth IGF Camp (</a:t>
            </a:r>
            <a:r>
              <a:rPr lang="en-CA" b="1" dirty="0" err="1" smtClean="0">
                <a:effectLst>
                  <a:glow rad="139700">
                    <a:schemeClr val="accent3">
                      <a:satMod val="175000"/>
                      <a:alpha val="40000"/>
                    </a:schemeClr>
                  </a:glow>
                </a:effectLst>
                <a:latin typeface="Helvetica" pitchFamily="34" charset="0"/>
              </a:rPr>
              <a:t>YIGF.Asia</a:t>
            </a:r>
            <a:r>
              <a:rPr lang="en-CA" b="1" dirty="0" smtClean="0">
                <a:effectLst>
                  <a:glow rad="139700">
                    <a:schemeClr val="accent3">
                      <a:satMod val="175000"/>
                      <a:alpha val="40000"/>
                    </a:schemeClr>
                  </a:glow>
                </a:effectLst>
                <a:latin typeface="Helvetica" pitchFamily="34" charset="0"/>
              </a:rPr>
              <a:t>)</a:t>
            </a:r>
            <a:endParaRPr lang="en-CA" b="1" dirty="0">
              <a:effectLst>
                <a:glow rad="139700">
                  <a:schemeClr val="accent3">
                    <a:satMod val="175000"/>
                    <a:alpha val="40000"/>
                  </a:schemeClr>
                </a:glow>
              </a:effectLst>
              <a:latin typeface="Helvetica" pitchFamily="34" charset="0"/>
            </a:endParaRPr>
          </a:p>
        </p:txBody>
      </p:sp>
      <p:sp>
        <p:nvSpPr>
          <p:cNvPr id="3" name="Content Placeholder 2"/>
          <p:cNvSpPr>
            <a:spLocks noGrp="1"/>
          </p:cNvSpPr>
          <p:nvPr>
            <p:ph idx="1"/>
          </p:nvPr>
        </p:nvSpPr>
        <p:spPr/>
        <p:txBody>
          <a:bodyPr/>
          <a:lstStyle/>
          <a:p>
            <a:endParaRPr lang="en-CA" dirty="0"/>
          </a:p>
        </p:txBody>
      </p:sp>
      <p:pic>
        <p:nvPicPr>
          <p:cNvPr id="44042" name="Picture 10" descr="http://a2.sphotos.ak.fbcdn.net/hphotos-ak-snc6/254013_208716905831500_4747038_n.jpg"/>
          <p:cNvPicPr>
            <a:picLocks noChangeAspect="1" noChangeArrowheads="1"/>
          </p:cNvPicPr>
          <p:nvPr/>
        </p:nvPicPr>
        <p:blipFill>
          <a:blip r:embed="rId4" cstate="print"/>
          <a:srcRect t="37799" b="13201"/>
          <a:stretch>
            <a:fillRect/>
          </a:stretch>
        </p:blipFill>
        <p:spPr bwMode="auto">
          <a:xfrm>
            <a:off x="4860032" y="3456132"/>
            <a:ext cx="4283968" cy="157433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Class of 2009</a:t>
            </a:r>
          </a:p>
          <a:p>
            <a:pPr lvl="1"/>
            <a:r>
              <a:rPr lang="en-US" dirty="0" smtClean="0"/>
              <a:t>Completed Training</a:t>
            </a:r>
          </a:p>
          <a:p>
            <a:pPr lvl="1"/>
            <a:r>
              <a:rPr lang="en-US" dirty="0" smtClean="0"/>
              <a:t>ICANN / APNG</a:t>
            </a:r>
            <a:br>
              <a:rPr lang="en-US" dirty="0" smtClean="0"/>
            </a:br>
            <a:r>
              <a:rPr lang="en-US" dirty="0" smtClean="0"/>
              <a:t>APNIC / APNG</a:t>
            </a:r>
          </a:p>
          <a:p>
            <a:r>
              <a:rPr lang="en-US" dirty="0" smtClean="0"/>
              <a:t>Community Projects:</a:t>
            </a:r>
          </a:p>
          <a:p>
            <a:pPr lvl="1"/>
            <a:r>
              <a:rPr lang="en-US" dirty="0" smtClean="0"/>
              <a:t>Children’s Carnival</a:t>
            </a:r>
          </a:p>
          <a:p>
            <a:pPr lvl="1"/>
            <a:r>
              <a:rPr lang="en-US" dirty="0" smtClean="0"/>
              <a:t>Youth &amp; Family </a:t>
            </a:r>
            <a:r>
              <a:rPr lang="en-US" dirty="0" smtClean="0">
                <a:sym typeface="Wingdings" pitchFamily="2" charset="2"/>
              </a:rPr>
              <a:t> Pilot for HK </a:t>
            </a:r>
            <a:r>
              <a:rPr lang="en-US" dirty="0" err="1" smtClean="0">
                <a:sym typeface="Wingdings" pitchFamily="2" charset="2"/>
              </a:rPr>
              <a:t>gov</a:t>
            </a:r>
            <a:r>
              <a:rPr lang="en-US" dirty="0" smtClean="0">
                <a:sym typeface="Wingdings" pitchFamily="2" charset="2"/>
              </a:rPr>
              <a:t> supported large scale Internet education program (hiring 500 youth)</a:t>
            </a:r>
          </a:p>
          <a:p>
            <a:pPr lvl="1"/>
            <a:r>
              <a:rPr lang="en-US" dirty="0" smtClean="0">
                <a:sym typeface="Wingdings" pitchFamily="2" charset="2"/>
              </a:rPr>
              <a:t>Middle-Aged Women Program  Internet training for disadvantaged middle-aged women</a:t>
            </a:r>
          </a:p>
          <a:p>
            <a:pPr lvl="1"/>
            <a:r>
              <a:rPr lang="en-US" dirty="0" smtClean="0">
                <a:sym typeface="Wingdings" pitchFamily="2" charset="2"/>
              </a:rPr>
              <a:t>Elderly Survey</a:t>
            </a:r>
          </a:p>
          <a:p>
            <a:r>
              <a:rPr lang="en-US" dirty="0" smtClean="0">
                <a:sym typeface="Wingdings" pitchFamily="2" charset="2"/>
              </a:rPr>
              <a:t>Youth IGF Camp</a:t>
            </a:r>
            <a:endParaRPr lang="en-US" dirty="0" smtClean="0"/>
          </a:p>
          <a:p>
            <a:pPr lvl="1"/>
            <a:endParaRPr lang="en-US" dirty="0" smtClean="0"/>
          </a:p>
          <a:p>
            <a:pPr lvl="2"/>
            <a:endParaRPr lang="en-US" dirty="0" smtClean="0"/>
          </a:p>
          <a:p>
            <a:pPr lvl="1"/>
            <a:endParaRPr lang="en-CA" dirty="0"/>
          </a:p>
        </p:txBody>
      </p:sp>
      <p:pic>
        <p:nvPicPr>
          <p:cNvPr id="161794" name="Picture 2"/>
          <p:cNvPicPr>
            <a:picLocks noChangeAspect="1" noChangeArrowheads="1"/>
          </p:cNvPicPr>
          <p:nvPr/>
        </p:nvPicPr>
        <p:blipFill>
          <a:blip r:embed="rId2" cstate="print"/>
          <a:srcRect/>
          <a:stretch>
            <a:fillRect/>
          </a:stretch>
        </p:blipFill>
        <p:spPr bwMode="auto">
          <a:xfrm>
            <a:off x="-180528" y="908720"/>
            <a:ext cx="9668797" cy="5949280"/>
          </a:xfrm>
          <a:prstGeom prst="rect">
            <a:avLst/>
          </a:prstGeom>
          <a:noFill/>
          <a:ln w="9525">
            <a:noFill/>
            <a:miter lim="800000"/>
            <a:headEnd/>
            <a:tailEnd/>
          </a:ln>
        </p:spPr>
      </p:pic>
      <p:pic>
        <p:nvPicPr>
          <p:cNvPr id="161797" name="Picture 5" descr="D:\archives\Asia\DotAsia\made.for.asia\netmission.asia\newsletter 2010\photo of netmission 2010\Photos\trips\APNIC Beijing\DSC_0097.JPG"/>
          <p:cNvPicPr>
            <a:picLocks noChangeAspect="1" noChangeArrowheads="1"/>
          </p:cNvPicPr>
          <p:nvPr/>
        </p:nvPicPr>
        <p:blipFill>
          <a:blip r:embed="rId3" cstate="print"/>
          <a:srcRect l="12904" t="17263" r="13808" b="12749"/>
          <a:stretch>
            <a:fillRect/>
          </a:stretch>
        </p:blipFill>
        <p:spPr bwMode="auto">
          <a:xfrm>
            <a:off x="4751512" y="0"/>
            <a:ext cx="4392488" cy="2808312"/>
          </a:xfrm>
          <a:prstGeom prst="rect">
            <a:avLst/>
          </a:prstGeom>
          <a:noFill/>
        </p:spPr>
      </p:pic>
      <p:pic>
        <p:nvPicPr>
          <p:cNvPr id="161798" name="Picture 6" descr="D:\archives\Asia\DotAsia\made.for.asia\netmission.asia\newsletter 2010\photo of netmission 2010\Photos\trips\APNIC Beijing\DSC_0629.JPG"/>
          <p:cNvPicPr>
            <a:picLocks noChangeAspect="1" noChangeArrowheads="1"/>
          </p:cNvPicPr>
          <p:nvPr/>
        </p:nvPicPr>
        <p:blipFill>
          <a:blip r:embed="rId4" cstate="print"/>
          <a:srcRect l="8151" t="14894" r="4255"/>
          <a:stretch>
            <a:fillRect/>
          </a:stretch>
        </p:blipFill>
        <p:spPr bwMode="auto">
          <a:xfrm>
            <a:off x="4716016" y="2204864"/>
            <a:ext cx="4427984" cy="2880320"/>
          </a:xfrm>
          <a:prstGeom prst="rect">
            <a:avLst/>
          </a:prstGeom>
          <a:noFill/>
        </p:spPr>
      </p:pic>
      <p:pic>
        <p:nvPicPr>
          <p:cNvPr id="161799" name="Picture 7" descr="D:\archives\Asia\DotAsia\made.for.asia\netmission.asia\newsletter 2010\photo of netmission 2010\Photos\ICT Award 2009\DSCN1934.JPG"/>
          <p:cNvPicPr>
            <a:picLocks noChangeAspect="1" noChangeArrowheads="1"/>
          </p:cNvPicPr>
          <p:nvPr/>
        </p:nvPicPr>
        <p:blipFill>
          <a:blip r:embed="rId5" cstate="print"/>
          <a:srcRect t="8672"/>
          <a:stretch>
            <a:fillRect/>
          </a:stretch>
        </p:blipFill>
        <p:spPr bwMode="auto">
          <a:xfrm>
            <a:off x="4716016" y="4365104"/>
            <a:ext cx="4427984" cy="3033330"/>
          </a:xfrm>
          <a:prstGeom prst="rect">
            <a:avLst/>
          </a:prstGeom>
          <a:noFill/>
        </p:spPr>
      </p:pic>
      <p:pic>
        <p:nvPicPr>
          <p:cNvPr id="45058" name="Picture 2" descr="http://a5.sphotos.ak.fbcdn.net/hphotos-ak-snc6/184985_184133631623161_7059557_n.jpg"/>
          <p:cNvPicPr>
            <a:picLocks noChangeAspect="1" noChangeArrowheads="1"/>
          </p:cNvPicPr>
          <p:nvPr/>
        </p:nvPicPr>
        <p:blipFill>
          <a:blip r:embed="rId6" cstate="print"/>
          <a:srcRect/>
          <a:stretch>
            <a:fillRect/>
          </a:stretch>
        </p:blipFill>
        <p:spPr bwMode="auto">
          <a:xfrm>
            <a:off x="-283467" y="0"/>
            <a:ext cx="5143499" cy="6858000"/>
          </a:xfrm>
          <a:prstGeom prst="rect">
            <a:avLst/>
          </a:prstGeom>
          <a:noFill/>
        </p:spPr>
      </p:pic>
      <p:sp>
        <p:nvSpPr>
          <p:cNvPr id="2" name="Title 1"/>
          <p:cNvSpPr>
            <a:spLocks noGrp="1"/>
          </p:cNvSpPr>
          <p:nvPr>
            <p:ph type="title"/>
          </p:nvPr>
        </p:nvSpPr>
        <p:spPr>
          <a:xfrm>
            <a:off x="395536" y="188640"/>
            <a:ext cx="8229600" cy="725487"/>
          </a:xfrm>
        </p:spPr>
        <p:txBody>
          <a:bodyPr/>
          <a:lstStyle/>
          <a:p>
            <a:r>
              <a:rPr lang="en-US" dirty="0" err="1" smtClean="0">
                <a:latin typeface="Arial Black" pitchFamily="34" charset="0"/>
              </a:rPr>
              <a:t>NetMission.Asia</a:t>
            </a:r>
            <a:endParaRPr lang="en-CA" dirty="0">
              <a:latin typeface="Arial Black"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1000"/>
                                        <p:tgtEl>
                                          <p:spTgt spid="45058"/>
                                        </p:tgtEl>
                                      </p:cBhvr>
                                    </p:animEffect>
                                    <p:anim calcmode="lin" valueType="num">
                                      <p:cBhvr>
                                        <p:cTn id="8" dur="1000" fill="hold"/>
                                        <p:tgtEl>
                                          <p:spTgt spid="45058"/>
                                        </p:tgtEl>
                                        <p:attrNameLst>
                                          <p:attrName>ppt_x</p:attrName>
                                        </p:attrNameLst>
                                      </p:cBhvr>
                                      <p:tavLst>
                                        <p:tav tm="0">
                                          <p:val>
                                            <p:strVal val="#ppt_x"/>
                                          </p:val>
                                        </p:tav>
                                        <p:tav tm="100000">
                                          <p:val>
                                            <p:strVal val="#ppt_x"/>
                                          </p:val>
                                        </p:tav>
                                      </p:tavLst>
                                    </p:anim>
                                    <p:anim calcmode="lin" valueType="num">
                                      <p:cBhvr>
                                        <p:cTn id="9" dur="1000" fill="hold"/>
                                        <p:tgtEl>
                                          <p:spTgt spid="450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1799"/>
                                        </p:tgtEl>
                                        <p:attrNameLst>
                                          <p:attrName>style.visibility</p:attrName>
                                        </p:attrNameLst>
                                      </p:cBhvr>
                                      <p:to>
                                        <p:strVal val="visible"/>
                                      </p:to>
                                    </p:set>
                                    <p:animEffect transition="in" filter="fade">
                                      <p:cBhvr>
                                        <p:cTn id="13" dur="1000"/>
                                        <p:tgtEl>
                                          <p:spTgt spid="161799"/>
                                        </p:tgtEl>
                                      </p:cBhvr>
                                    </p:animEffect>
                                    <p:anim calcmode="lin" valueType="num">
                                      <p:cBhvr>
                                        <p:cTn id="14" dur="1000" fill="hold"/>
                                        <p:tgtEl>
                                          <p:spTgt spid="161799"/>
                                        </p:tgtEl>
                                        <p:attrNameLst>
                                          <p:attrName>ppt_x</p:attrName>
                                        </p:attrNameLst>
                                      </p:cBhvr>
                                      <p:tavLst>
                                        <p:tav tm="0">
                                          <p:val>
                                            <p:strVal val="#ppt_x"/>
                                          </p:val>
                                        </p:tav>
                                        <p:tav tm="100000">
                                          <p:val>
                                            <p:strVal val="#ppt_x"/>
                                          </p:val>
                                        </p:tav>
                                      </p:tavLst>
                                    </p:anim>
                                    <p:anim calcmode="lin" valueType="num">
                                      <p:cBhvr>
                                        <p:cTn id="15" dur="1000" fill="hold"/>
                                        <p:tgtEl>
                                          <p:spTgt spid="16179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61798"/>
                                        </p:tgtEl>
                                        <p:attrNameLst>
                                          <p:attrName>style.visibility</p:attrName>
                                        </p:attrNameLst>
                                      </p:cBhvr>
                                      <p:to>
                                        <p:strVal val="visible"/>
                                      </p:to>
                                    </p:set>
                                    <p:animEffect transition="in" filter="fade">
                                      <p:cBhvr>
                                        <p:cTn id="19" dur="1000"/>
                                        <p:tgtEl>
                                          <p:spTgt spid="161798"/>
                                        </p:tgtEl>
                                      </p:cBhvr>
                                    </p:animEffect>
                                    <p:anim calcmode="lin" valueType="num">
                                      <p:cBhvr>
                                        <p:cTn id="20" dur="1000" fill="hold"/>
                                        <p:tgtEl>
                                          <p:spTgt spid="161798"/>
                                        </p:tgtEl>
                                        <p:attrNameLst>
                                          <p:attrName>ppt_x</p:attrName>
                                        </p:attrNameLst>
                                      </p:cBhvr>
                                      <p:tavLst>
                                        <p:tav tm="0">
                                          <p:val>
                                            <p:strVal val="#ppt_x"/>
                                          </p:val>
                                        </p:tav>
                                        <p:tav tm="100000">
                                          <p:val>
                                            <p:strVal val="#ppt_x"/>
                                          </p:val>
                                        </p:tav>
                                      </p:tavLst>
                                    </p:anim>
                                    <p:anim calcmode="lin" valueType="num">
                                      <p:cBhvr>
                                        <p:cTn id="21" dur="1000" fill="hold"/>
                                        <p:tgtEl>
                                          <p:spTgt spid="16179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1797"/>
                                        </p:tgtEl>
                                        <p:attrNameLst>
                                          <p:attrName>style.visibility</p:attrName>
                                        </p:attrNameLst>
                                      </p:cBhvr>
                                      <p:to>
                                        <p:strVal val="visible"/>
                                      </p:to>
                                    </p:set>
                                    <p:animEffect transition="in" filter="fade">
                                      <p:cBhvr>
                                        <p:cTn id="25" dur="1000"/>
                                        <p:tgtEl>
                                          <p:spTgt spid="161797"/>
                                        </p:tgtEl>
                                      </p:cBhvr>
                                    </p:animEffect>
                                    <p:anim calcmode="lin" valueType="num">
                                      <p:cBhvr>
                                        <p:cTn id="26" dur="1000" fill="hold"/>
                                        <p:tgtEl>
                                          <p:spTgt spid="161797"/>
                                        </p:tgtEl>
                                        <p:attrNameLst>
                                          <p:attrName>ppt_x</p:attrName>
                                        </p:attrNameLst>
                                      </p:cBhvr>
                                      <p:tavLst>
                                        <p:tav tm="0">
                                          <p:val>
                                            <p:strVal val="#ppt_x"/>
                                          </p:val>
                                        </p:tav>
                                        <p:tav tm="100000">
                                          <p:val>
                                            <p:strVal val="#ppt_x"/>
                                          </p:val>
                                        </p:tav>
                                      </p:tavLst>
                                    </p:anim>
                                    <p:anim calcmode="lin" valueType="num">
                                      <p:cBhvr>
                                        <p:cTn id="27" dur="1000" fill="hold"/>
                                        <p:tgtEl>
                                          <p:spTgt spid="1617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etmission video.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91062" y="575734"/>
            <a:ext cx="8128000" cy="4572000"/>
          </a:xfrm>
          <a:prstGeom prst="rect">
            <a:avLst/>
          </a:prstGeom>
        </p:spPr>
      </p:pic>
      <p:pic>
        <p:nvPicPr>
          <p:cNvPr id="7" name="Picture 6"/>
          <p:cNvPicPr>
            <a:picLocks noChangeAspect="1"/>
          </p:cNvPicPr>
          <p:nvPr/>
        </p:nvPicPr>
        <p:blipFill>
          <a:blip r:embed="rId5" cstate="print"/>
          <a:stretch>
            <a:fillRect/>
          </a:stretch>
        </p:blipFill>
        <p:spPr>
          <a:xfrm>
            <a:off x="6350283" y="5304364"/>
            <a:ext cx="2709052" cy="1401234"/>
          </a:xfrm>
          <a:prstGeom prst="rect">
            <a:avLst/>
          </a:prstGeom>
        </p:spPr>
      </p:pic>
    </p:spTree>
    <p:extLst>
      <p:ext uri="{BB962C8B-B14F-4D97-AF65-F5344CB8AC3E}">
        <p14:creationId xmlns:p14="http://schemas.microsoft.com/office/powerpoint/2010/main" xmlns="" val="2002295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Special / Expansion Projects</a:t>
            </a:r>
            <a:endParaRPr lang="en-CA" dirty="0"/>
          </a:p>
        </p:txBody>
      </p:sp>
      <p:sp>
        <p:nvSpPr>
          <p:cNvPr id="3" name="Subtitle 2"/>
          <p:cNvSpPr>
            <a:spLocks noGrp="1"/>
          </p:cNvSpPr>
          <p:nvPr>
            <p:ph type="subTitle" idx="1"/>
          </p:nvPr>
        </p:nvSpPr>
        <p:spPr/>
        <p:txBody>
          <a:bodyPr/>
          <a:lstStyle/>
          <a:p>
            <a:r>
              <a:rPr lang="en-CA" dirty="0" err="1" smtClean="0"/>
              <a:t>Namesphere</a:t>
            </a:r>
            <a:r>
              <a:rPr lang="en-CA" dirty="0" smtClean="0"/>
              <a:t>  |  </a:t>
            </a:r>
            <a:r>
              <a:rPr lang="en-CA" dirty="0" err="1" smtClean="0"/>
              <a:t>HNET.Asia</a:t>
            </a:r>
            <a:r>
              <a:rPr lang="en-CA" dirty="0" smtClean="0"/>
              <a:t>  |  </a:t>
            </a:r>
            <a:r>
              <a:rPr lang="en-CA" dirty="0" err="1" smtClean="0"/>
              <a:t>DotKids.asia</a:t>
            </a:r>
            <a:endParaRPr lang="en-CA" dirty="0"/>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5164613"/>
            <a:ext cx="7772400" cy="928683"/>
          </a:xfrm>
        </p:spPr>
        <p:txBody>
          <a:bodyPr>
            <a:normAutofit/>
          </a:bodyPr>
          <a:lstStyle/>
          <a:p>
            <a:r>
              <a:rPr lang="en-US" sz="4000" b="1" dirty="0" smtClean="0">
                <a:solidFill>
                  <a:srgbClr val="FFC000"/>
                </a:solidFill>
              </a:rPr>
              <a:t>.</a:t>
            </a:r>
            <a:r>
              <a:rPr lang="en-US" sz="3200" dirty="0" smtClean="0">
                <a:solidFill>
                  <a:srgbClr val="FFC000"/>
                </a:solidFill>
              </a:rPr>
              <a:t>Future</a:t>
            </a:r>
            <a:endParaRPr lang="en-CA" sz="3200" dirty="0">
              <a:solidFill>
                <a:srgbClr val="FFC000"/>
              </a:solidFill>
            </a:endParaRPr>
          </a:p>
        </p:txBody>
      </p:sp>
      <p:sp>
        <p:nvSpPr>
          <p:cNvPr id="4" name="TextBox 3"/>
          <p:cNvSpPr txBox="1"/>
          <p:nvPr/>
        </p:nvSpPr>
        <p:spPr>
          <a:xfrm>
            <a:off x="683568" y="1412776"/>
            <a:ext cx="1266693" cy="707886"/>
          </a:xfrm>
          <a:prstGeom prst="rect">
            <a:avLst/>
          </a:prstGeom>
          <a:noFill/>
        </p:spPr>
        <p:txBody>
          <a:bodyPr wrap="none" rtlCol="0">
            <a:spAutoFit/>
          </a:bodyPr>
          <a:lstStyle/>
          <a:p>
            <a:r>
              <a:rPr lang="en-US" sz="4000" b="1" dirty="0" smtClean="0">
                <a:solidFill>
                  <a:schemeClr val="bg1"/>
                </a:solidFill>
                <a:latin typeface="Helvetica-Black" pitchFamily="34" charset="0"/>
              </a:rPr>
              <a:t>.</a:t>
            </a:r>
            <a:r>
              <a:rPr lang="en-CA" sz="4000" b="1" dirty="0" err="1" smtClean="0">
                <a:solidFill>
                  <a:schemeClr val="bg1"/>
                </a:solidFill>
                <a:latin typeface="Helvetica-Black" pitchFamily="34" charset="0"/>
              </a:rPr>
              <a:t>hkt</a:t>
            </a:r>
            <a:endParaRPr lang="en-CA" sz="2800" dirty="0">
              <a:solidFill>
                <a:schemeClr val="bg1"/>
              </a:solidFill>
              <a:latin typeface="Helvetica-Black" pitchFamily="34" charset="0"/>
            </a:endParaRPr>
          </a:p>
        </p:txBody>
      </p:sp>
      <p:sp>
        <p:nvSpPr>
          <p:cNvPr id="5" name="TextBox 4"/>
          <p:cNvSpPr txBox="1"/>
          <p:nvPr/>
        </p:nvSpPr>
        <p:spPr>
          <a:xfrm>
            <a:off x="1928794" y="1571612"/>
            <a:ext cx="1550424" cy="1107996"/>
          </a:xfrm>
          <a:prstGeom prst="rect">
            <a:avLst/>
          </a:prstGeom>
          <a:noFill/>
        </p:spPr>
        <p:txBody>
          <a:bodyPr wrap="none" rtlCol="0">
            <a:spAutoFit/>
          </a:bodyPr>
          <a:lstStyle/>
          <a:p>
            <a:r>
              <a:rPr lang="en-US" sz="6600" b="1" dirty="0" smtClean="0">
                <a:solidFill>
                  <a:srgbClr val="FFC000"/>
                </a:solidFill>
                <a:latin typeface="Helvetica-Black" pitchFamily="34" charset="0"/>
              </a:rPr>
              <a:t>.</a:t>
            </a:r>
            <a:r>
              <a:rPr lang="en-US" sz="4800" dirty="0" err="1" smtClean="0">
                <a:solidFill>
                  <a:srgbClr val="FFC000"/>
                </a:solidFill>
                <a:latin typeface="Helvetica-Black" pitchFamily="34" charset="0"/>
              </a:rPr>
              <a:t>asia</a:t>
            </a:r>
            <a:endParaRPr lang="en-CA" sz="4800" dirty="0">
              <a:solidFill>
                <a:srgbClr val="FFC000"/>
              </a:solidFill>
              <a:latin typeface="Helvetica-Black" pitchFamily="34" charset="0"/>
            </a:endParaRPr>
          </a:p>
        </p:txBody>
      </p:sp>
      <p:sp>
        <p:nvSpPr>
          <p:cNvPr id="6" name="TextBox 5"/>
          <p:cNvSpPr txBox="1"/>
          <p:nvPr/>
        </p:nvSpPr>
        <p:spPr>
          <a:xfrm>
            <a:off x="3357554" y="928670"/>
            <a:ext cx="2501006" cy="923330"/>
          </a:xfrm>
          <a:prstGeom prst="rect">
            <a:avLst/>
          </a:prstGeom>
          <a:noFill/>
        </p:spPr>
        <p:txBody>
          <a:bodyPr wrap="none" rtlCol="0">
            <a:spAutoFit/>
          </a:bodyPr>
          <a:lstStyle/>
          <a:p>
            <a:r>
              <a:rPr lang="en-US" sz="5400" b="1" dirty="0" smtClean="0">
                <a:solidFill>
                  <a:schemeClr val="bg1"/>
                </a:solidFill>
                <a:latin typeface="Helvetica-Black" pitchFamily="34" charset="0"/>
              </a:rPr>
              <a:t>.</a:t>
            </a:r>
            <a:r>
              <a:rPr lang="en-US" sz="4800" dirty="0" smtClean="0">
                <a:solidFill>
                  <a:schemeClr val="bg1"/>
                </a:solidFill>
                <a:latin typeface="Helvetica-Black" pitchFamily="34" charset="0"/>
              </a:rPr>
              <a:t>studio</a:t>
            </a:r>
            <a:endParaRPr lang="en-CA" sz="4800" dirty="0">
              <a:solidFill>
                <a:schemeClr val="bg1"/>
              </a:solidFill>
              <a:latin typeface="Helvetica-Black" pitchFamily="34" charset="0"/>
            </a:endParaRPr>
          </a:p>
        </p:txBody>
      </p:sp>
      <p:sp>
        <p:nvSpPr>
          <p:cNvPr id="7" name="TextBox 6"/>
          <p:cNvSpPr txBox="1"/>
          <p:nvPr/>
        </p:nvSpPr>
        <p:spPr>
          <a:xfrm>
            <a:off x="4857752" y="2214554"/>
            <a:ext cx="1646605" cy="923330"/>
          </a:xfrm>
          <a:prstGeom prst="rect">
            <a:avLst/>
          </a:prstGeom>
          <a:noFill/>
        </p:spPr>
        <p:txBody>
          <a:bodyPr wrap="none" rtlCol="0">
            <a:spAutoFit/>
          </a:bodyPr>
          <a:lstStyle/>
          <a:p>
            <a:r>
              <a:rPr lang="en-US" sz="5400" b="1" dirty="0" smtClean="0">
                <a:solidFill>
                  <a:schemeClr val="bg1"/>
                </a:solidFill>
                <a:latin typeface="Helvetica-Black" pitchFamily="34" charset="0"/>
              </a:rPr>
              <a:t>.</a:t>
            </a:r>
            <a:r>
              <a:rPr lang="zh-TW" altLang="en-US" sz="4800" b="1" dirty="0" smtClean="0">
                <a:solidFill>
                  <a:schemeClr val="bg1"/>
                </a:solidFill>
                <a:latin typeface="Arial Unicode MS" pitchFamily="34" charset="-128"/>
                <a:ea typeface="Arial Unicode MS" pitchFamily="34" charset="-128"/>
                <a:cs typeface="Arial Unicode MS" pitchFamily="34" charset="-128"/>
              </a:rPr>
              <a:t>广东</a:t>
            </a:r>
            <a:endParaRPr lang="en-CA" sz="4800" b="1" dirty="0">
              <a:solidFill>
                <a:schemeClr val="bg1"/>
              </a:solidFill>
              <a:latin typeface="Arial Unicode MS" pitchFamily="34" charset="-128"/>
              <a:ea typeface="Arial Unicode MS" pitchFamily="34" charset="-128"/>
              <a:cs typeface="Arial Unicode MS" pitchFamily="34" charset="-128"/>
            </a:endParaRPr>
          </a:p>
        </p:txBody>
      </p:sp>
      <p:sp>
        <p:nvSpPr>
          <p:cNvPr id="9" name="TextBox 8"/>
          <p:cNvSpPr txBox="1"/>
          <p:nvPr/>
        </p:nvSpPr>
        <p:spPr>
          <a:xfrm>
            <a:off x="3059832" y="2721694"/>
            <a:ext cx="1992853" cy="923330"/>
          </a:xfrm>
          <a:prstGeom prst="rect">
            <a:avLst/>
          </a:prstGeom>
          <a:noFill/>
        </p:spPr>
        <p:txBody>
          <a:bodyPr wrap="none" rtlCol="0">
            <a:spAutoFit/>
          </a:bodyPr>
          <a:lstStyle/>
          <a:p>
            <a:r>
              <a:rPr lang="en-US" sz="5400" b="1" dirty="0" smtClean="0">
                <a:solidFill>
                  <a:schemeClr val="bg1"/>
                </a:solidFill>
                <a:latin typeface="Helvetica-Black" pitchFamily="34" charset="0"/>
              </a:rPr>
              <a:t>.kids</a:t>
            </a:r>
            <a:endParaRPr lang="en-CA" sz="4800" dirty="0">
              <a:solidFill>
                <a:schemeClr val="bg1"/>
              </a:solidFill>
              <a:latin typeface="Helvetica-Black" pitchFamily="34" charset="0"/>
            </a:endParaRPr>
          </a:p>
        </p:txBody>
      </p:sp>
      <p:sp>
        <p:nvSpPr>
          <p:cNvPr id="10" name="TextBox 9"/>
          <p:cNvSpPr txBox="1"/>
          <p:nvPr/>
        </p:nvSpPr>
        <p:spPr>
          <a:xfrm>
            <a:off x="5868144" y="1785010"/>
            <a:ext cx="1989647" cy="707886"/>
          </a:xfrm>
          <a:prstGeom prst="rect">
            <a:avLst/>
          </a:prstGeom>
          <a:noFill/>
        </p:spPr>
        <p:txBody>
          <a:bodyPr wrap="none" rtlCol="0">
            <a:spAutoFit/>
          </a:bodyPr>
          <a:lstStyle/>
          <a:p>
            <a:r>
              <a:rPr lang="en-US" sz="4000" b="1" dirty="0" smtClean="0">
                <a:solidFill>
                  <a:schemeClr val="bg1"/>
                </a:solidFill>
                <a:latin typeface="Helvetica-Black" pitchFamily="34" charset="0"/>
              </a:rPr>
              <a:t>.</a:t>
            </a:r>
            <a:r>
              <a:rPr lang="en-US" sz="2800" dirty="0" err="1" smtClean="0">
                <a:solidFill>
                  <a:schemeClr val="bg1"/>
                </a:solidFill>
                <a:latin typeface="Helvetica-Black" pitchFamily="34" charset="0"/>
              </a:rPr>
              <a:t>richardli</a:t>
            </a:r>
            <a:endParaRPr lang="en-CA" sz="2800" dirty="0">
              <a:solidFill>
                <a:schemeClr val="bg1"/>
              </a:solidFill>
              <a:latin typeface="Helvetica-Black" pitchFamily="34" charset="0"/>
            </a:endParaRPr>
          </a:p>
        </p:txBody>
      </p:sp>
      <p:sp>
        <p:nvSpPr>
          <p:cNvPr id="11" name="TextBox 10"/>
          <p:cNvSpPr txBox="1"/>
          <p:nvPr/>
        </p:nvSpPr>
        <p:spPr>
          <a:xfrm>
            <a:off x="5017596" y="3068960"/>
            <a:ext cx="1380506" cy="707886"/>
          </a:xfrm>
          <a:prstGeom prst="rect">
            <a:avLst/>
          </a:prstGeom>
          <a:noFill/>
        </p:spPr>
        <p:txBody>
          <a:bodyPr wrap="none" rtlCol="0">
            <a:spAutoFit/>
          </a:bodyPr>
          <a:lstStyle/>
          <a:p>
            <a:r>
              <a:rPr lang="en-US" sz="4000" b="1" dirty="0" smtClean="0">
                <a:solidFill>
                  <a:schemeClr val="bg1"/>
                </a:solidFill>
                <a:latin typeface="Helvetica-Black" pitchFamily="34" charset="0"/>
              </a:rPr>
              <a:t>.app</a:t>
            </a:r>
            <a:endParaRPr lang="en-CA" sz="2800" dirty="0">
              <a:solidFill>
                <a:schemeClr val="bg1"/>
              </a:solidFill>
              <a:latin typeface="Helvetica-Black" pitchFamily="34" charset="0"/>
            </a:endParaRPr>
          </a:p>
        </p:txBody>
      </p:sp>
      <p:sp>
        <p:nvSpPr>
          <p:cNvPr id="12" name="TextBox 11"/>
          <p:cNvSpPr txBox="1"/>
          <p:nvPr/>
        </p:nvSpPr>
        <p:spPr>
          <a:xfrm>
            <a:off x="6929454" y="2348880"/>
            <a:ext cx="1410964" cy="707886"/>
          </a:xfrm>
          <a:prstGeom prst="rect">
            <a:avLst/>
          </a:prstGeom>
          <a:noFill/>
        </p:spPr>
        <p:txBody>
          <a:bodyPr wrap="none" rtlCol="0">
            <a:spAutoFit/>
          </a:bodyPr>
          <a:lstStyle/>
          <a:p>
            <a:r>
              <a:rPr lang="en-US" sz="4000" b="1" dirty="0" smtClean="0">
                <a:solidFill>
                  <a:schemeClr val="bg1"/>
                </a:solidFill>
                <a:latin typeface="Helvetica-Black" pitchFamily="34" charset="0"/>
              </a:rPr>
              <a:t>.</a:t>
            </a:r>
            <a:r>
              <a:rPr lang="en-US" sz="2800" dirty="0" err="1" smtClean="0">
                <a:solidFill>
                  <a:schemeClr val="bg1"/>
                </a:solidFill>
                <a:latin typeface="Helvetica-Black" pitchFamily="34" charset="0"/>
              </a:rPr>
              <a:t>pccw</a:t>
            </a:r>
            <a:endParaRPr lang="en-CA" sz="2800" dirty="0">
              <a:solidFill>
                <a:schemeClr val="bg1"/>
              </a:solidFill>
              <a:latin typeface="Helvetica-Black" pitchFamily="34" charset="0"/>
            </a:endParaRPr>
          </a:p>
        </p:txBody>
      </p:sp>
      <p:sp>
        <p:nvSpPr>
          <p:cNvPr id="13" name="TextBox 12"/>
          <p:cNvSpPr txBox="1"/>
          <p:nvPr/>
        </p:nvSpPr>
        <p:spPr>
          <a:xfrm>
            <a:off x="899592" y="2420888"/>
            <a:ext cx="1646605" cy="923330"/>
          </a:xfrm>
          <a:prstGeom prst="rect">
            <a:avLst/>
          </a:prstGeom>
          <a:noFill/>
        </p:spPr>
        <p:txBody>
          <a:bodyPr wrap="none" rtlCol="0">
            <a:spAutoFit/>
          </a:bodyPr>
          <a:lstStyle/>
          <a:p>
            <a:r>
              <a:rPr lang="en-US" sz="5400" b="1" dirty="0" smtClean="0">
                <a:solidFill>
                  <a:schemeClr val="bg1"/>
                </a:solidFill>
                <a:latin typeface="Helvetica-Black" pitchFamily="34" charset="0"/>
              </a:rPr>
              <a:t>.</a:t>
            </a:r>
            <a:r>
              <a:rPr lang="en-US" sz="4800" dirty="0" smtClean="0">
                <a:solidFill>
                  <a:schemeClr val="bg1"/>
                </a:solidFill>
                <a:latin typeface="Helvetica-Black" pitchFamily="34" charset="0"/>
              </a:rPr>
              <a:t>box</a:t>
            </a:r>
            <a:endParaRPr lang="en-CA" sz="4800" dirty="0">
              <a:solidFill>
                <a:schemeClr val="bg1"/>
              </a:solidFill>
              <a:latin typeface="Helvetica-Black" pitchFamily="34" charset="0"/>
            </a:endParaRPr>
          </a:p>
        </p:txBody>
      </p:sp>
      <p:sp>
        <p:nvSpPr>
          <p:cNvPr id="14" name="TextBox 13"/>
          <p:cNvSpPr txBox="1"/>
          <p:nvPr/>
        </p:nvSpPr>
        <p:spPr>
          <a:xfrm>
            <a:off x="3563888" y="2329716"/>
            <a:ext cx="1380506" cy="523220"/>
          </a:xfrm>
          <a:prstGeom prst="rect">
            <a:avLst/>
          </a:prstGeom>
          <a:noFill/>
        </p:spPr>
        <p:txBody>
          <a:bodyPr wrap="none" rtlCol="0">
            <a:spAutoFit/>
          </a:bodyPr>
          <a:lstStyle/>
          <a:p>
            <a:r>
              <a:rPr lang="en-US" sz="2800" dirty="0" smtClean="0">
                <a:solidFill>
                  <a:schemeClr val="bg1"/>
                </a:solidFill>
                <a:latin typeface="Helvetica-Black" pitchFamily="34" charset="0"/>
              </a:rPr>
              <a:t>.home</a:t>
            </a:r>
            <a:endParaRPr lang="en-CA" sz="2800" dirty="0">
              <a:solidFill>
                <a:schemeClr val="bg1"/>
              </a:solidFill>
              <a:latin typeface="Helvetica-Black" pitchFamily="34" charset="0"/>
            </a:endParaRPr>
          </a:p>
        </p:txBody>
      </p:sp>
      <p:sp>
        <p:nvSpPr>
          <p:cNvPr id="15" name="TextBox 14"/>
          <p:cNvSpPr txBox="1"/>
          <p:nvPr/>
        </p:nvSpPr>
        <p:spPr>
          <a:xfrm>
            <a:off x="6932195" y="1268760"/>
            <a:ext cx="912429" cy="707886"/>
          </a:xfrm>
          <a:prstGeom prst="rect">
            <a:avLst/>
          </a:prstGeom>
          <a:noFill/>
        </p:spPr>
        <p:txBody>
          <a:bodyPr wrap="none" rtlCol="0">
            <a:spAutoFit/>
          </a:bodyPr>
          <a:lstStyle/>
          <a:p>
            <a:r>
              <a:rPr lang="en-US" sz="4000" b="1" dirty="0" smtClean="0">
                <a:solidFill>
                  <a:schemeClr val="bg1"/>
                </a:solidFill>
                <a:latin typeface="Helvetica-Black" pitchFamily="34" charset="0"/>
              </a:rPr>
              <a:t>.</a:t>
            </a:r>
            <a:r>
              <a:rPr lang="en-US" sz="2800" dirty="0" smtClean="0">
                <a:solidFill>
                  <a:schemeClr val="bg1"/>
                </a:solidFill>
                <a:latin typeface="Helvetica-Black" pitchFamily="34" charset="0"/>
              </a:rPr>
              <a:t>art</a:t>
            </a:r>
            <a:endParaRPr lang="en-CA" sz="2800" dirty="0">
              <a:solidFill>
                <a:schemeClr val="bg1"/>
              </a:solidFill>
              <a:latin typeface="Helvetica-Black" pitchFamily="34" charset="0"/>
            </a:endParaRPr>
          </a:p>
        </p:txBody>
      </p:sp>
      <p:sp>
        <p:nvSpPr>
          <p:cNvPr id="16" name="TextBox 15"/>
          <p:cNvSpPr txBox="1"/>
          <p:nvPr/>
        </p:nvSpPr>
        <p:spPr>
          <a:xfrm>
            <a:off x="4357686" y="3657218"/>
            <a:ext cx="1382110" cy="707886"/>
          </a:xfrm>
          <a:prstGeom prst="rect">
            <a:avLst/>
          </a:prstGeom>
          <a:noFill/>
        </p:spPr>
        <p:txBody>
          <a:bodyPr wrap="none" rtlCol="0">
            <a:spAutoFit/>
          </a:bodyPr>
          <a:lstStyle/>
          <a:p>
            <a:r>
              <a:rPr lang="en-US" sz="4000" b="1" dirty="0" smtClean="0">
                <a:solidFill>
                  <a:schemeClr val="bg1"/>
                </a:solidFill>
                <a:latin typeface="Helvetica-Black" pitchFamily="34" charset="0"/>
              </a:rPr>
              <a:t>.</a:t>
            </a:r>
            <a:r>
              <a:rPr lang="zh-TW" altLang="en-US" sz="4000" b="1" dirty="0" smtClean="0">
                <a:solidFill>
                  <a:schemeClr val="bg1"/>
                </a:solidFill>
                <a:latin typeface="Arial Unicode MS" pitchFamily="34" charset="-128"/>
                <a:ea typeface="Arial Unicode MS" pitchFamily="34" charset="-128"/>
                <a:cs typeface="Arial Unicode MS" pitchFamily="34" charset="-128"/>
              </a:rPr>
              <a:t>新闻</a:t>
            </a:r>
            <a:endParaRPr lang="en-CA" sz="2800" dirty="0">
              <a:solidFill>
                <a:schemeClr val="bg1"/>
              </a:solidFill>
              <a:latin typeface="Arial Unicode MS" pitchFamily="34" charset="-128"/>
              <a:ea typeface="Arial Unicode MS" pitchFamily="34" charset="-128"/>
              <a:cs typeface="Arial Unicode MS" pitchFamily="34" charset="-128"/>
            </a:endParaRPr>
          </a:p>
        </p:txBody>
      </p:sp>
      <p:sp>
        <p:nvSpPr>
          <p:cNvPr id="17" name="TextBox 16"/>
          <p:cNvSpPr txBox="1"/>
          <p:nvPr/>
        </p:nvSpPr>
        <p:spPr>
          <a:xfrm>
            <a:off x="5868144" y="3585790"/>
            <a:ext cx="1816523" cy="923330"/>
          </a:xfrm>
          <a:prstGeom prst="rect">
            <a:avLst/>
          </a:prstGeom>
          <a:noFill/>
        </p:spPr>
        <p:txBody>
          <a:bodyPr wrap="none" rtlCol="0">
            <a:spAutoFit/>
          </a:bodyPr>
          <a:lstStyle/>
          <a:p>
            <a:r>
              <a:rPr lang="en-US" sz="5400" b="1" dirty="0" smtClean="0">
                <a:solidFill>
                  <a:schemeClr val="bg1"/>
                </a:solidFill>
                <a:latin typeface="Helvetica-Black" pitchFamily="34" charset="0"/>
              </a:rPr>
              <a:t>.</a:t>
            </a:r>
            <a:r>
              <a:rPr lang="en-US" sz="4800" dirty="0" smtClean="0">
                <a:solidFill>
                  <a:schemeClr val="bg1"/>
                </a:solidFill>
                <a:latin typeface="Helvetica-Black" pitchFamily="34" charset="0"/>
              </a:rPr>
              <a:t>now</a:t>
            </a:r>
            <a:endParaRPr lang="en-CA" sz="4800" dirty="0">
              <a:solidFill>
                <a:schemeClr val="bg1"/>
              </a:solidFill>
              <a:latin typeface="Helvetica-Black" pitchFamily="34" charset="0"/>
            </a:endParaRPr>
          </a:p>
        </p:txBody>
      </p:sp>
      <p:sp>
        <p:nvSpPr>
          <p:cNvPr id="18" name="TextBox 17"/>
          <p:cNvSpPr txBox="1"/>
          <p:nvPr/>
        </p:nvSpPr>
        <p:spPr>
          <a:xfrm>
            <a:off x="6084168" y="692696"/>
            <a:ext cx="2408032" cy="707886"/>
          </a:xfrm>
          <a:prstGeom prst="rect">
            <a:avLst/>
          </a:prstGeom>
          <a:noFill/>
        </p:spPr>
        <p:txBody>
          <a:bodyPr wrap="none" rtlCol="0">
            <a:spAutoFit/>
          </a:bodyPr>
          <a:lstStyle/>
          <a:p>
            <a:r>
              <a:rPr lang="en-US" sz="4000" b="1" dirty="0" smtClean="0">
                <a:solidFill>
                  <a:schemeClr val="bg1"/>
                </a:solidFill>
                <a:latin typeface="Helvetica-Black" pitchFamily="34" charset="0"/>
              </a:rPr>
              <a:t>.</a:t>
            </a:r>
            <a:r>
              <a:rPr lang="zh-TW" altLang="en-US" sz="4000" b="1" dirty="0" smtClean="0">
                <a:solidFill>
                  <a:schemeClr val="bg1"/>
                </a:solidFill>
                <a:latin typeface="Arial Unicode MS" pitchFamily="34" charset="-128"/>
                <a:ea typeface="Arial Unicode MS" pitchFamily="34" charset="-128"/>
                <a:cs typeface="Arial Unicode MS" pitchFamily="34" charset="-128"/>
              </a:rPr>
              <a:t>香港電訊</a:t>
            </a:r>
            <a:endParaRPr lang="en-CA" sz="2800" dirty="0">
              <a:solidFill>
                <a:schemeClr val="bg1"/>
              </a:solidFill>
              <a:latin typeface="Arial Unicode MS" pitchFamily="34" charset="-128"/>
              <a:ea typeface="Arial Unicode MS" pitchFamily="34" charset="-128"/>
              <a:cs typeface="Arial Unicode MS" pitchFamily="34" charset="-128"/>
            </a:endParaRPr>
          </a:p>
        </p:txBody>
      </p:sp>
      <p:sp>
        <p:nvSpPr>
          <p:cNvPr id="21" name="TextBox 20"/>
          <p:cNvSpPr txBox="1"/>
          <p:nvPr/>
        </p:nvSpPr>
        <p:spPr>
          <a:xfrm>
            <a:off x="4067944" y="1772816"/>
            <a:ext cx="1500732" cy="769441"/>
          </a:xfrm>
          <a:prstGeom prst="rect">
            <a:avLst/>
          </a:prstGeom>
          <a:noFill/>
        </p:spPr>
        <p:txBody>
          <a:bodyPr wrap="none" rtlCol="0">
            <a:spAutoFit/>
          </a:bodyPr>
          <a:lstStyle/>
          <a:p>
            <a:r>
              <a:rPr lang="en-US" sz="4400" b="1" dirty="0" smtClean="0">
                <a:solidFill>
                  <a:schemeClr val="bg1"/>
                </a:solidFill>
                <a:latin typeface="Helvetica-Black" pitchFamily="34" charset="0"/>
              </a:rPr>
              <a:t>.</a:t>
            </a:r>
            <a:r>
              <a:rPr lang="zh-TW" altLang="en-US" sz="4400" b="1" dirty="0" smtClean="0">
                <a:solidFill>
                  <a:schemeClr val="bg1"/>
                </a:solidFill>
                <a:latin typeface="Arial Unicode MS" pitchFamily="34" charset="-128"/>
                <a:ea typeface="Arial Unicode MS" pitchFamily="34" charset="-128"/>
                <a:cs typeface="Arial Unicode MS" pitchFamily="34" charset="-128"/>
              </a:rPr>
              <a:t>网站</a:t>
            </a:r>
            <a:endParaRPr lang="en-CA" sz="4000" dirty="0">
              <a:solidFill>
                <a:schemeClr val="bg1"/>
              </a:solidFill>
              <a:latin typeface="Arial Unicode MS" pitchFamily="34" charset="-128"/>
              <a:ea typeface="Arial Unicode MS" pitchFamily="34" charset="-128"/>
              <a:cs typeface="Arial Unicode MS" pitchFamily="34" charset="-128"/>
            </a:endParaRPr>
          </a:p>
        </p:txBody>
      </p:sp>
      <p:sp>
        <p:nvSpPr>
          <p:cNvPr id="22" name="TextBox 21"/>
          <p:cNvSpPr txBox="1"/>
          <p:nvPr/>
        </p:nvSpPr>
        <p:spPr>
          <a:xfrm>
            <a:off x="6539459" y="2996952"/>
            <a:ext cx="1500732" cy="769441"/>
          </a:xfrm>
          <a:prstGeom prst="rect">
            <a:avLst/>
          </a:prstGeom>
          <a:noFill/>
        </p:spPr>
        <p:txBody>
          <a:bodyPr wrap="none" rtlCol="0">
            <a:spAutoFit/>
          </a:bodyPr>
          <a:lstStyle/>
          <a:p>
            <a:r>
              <a:rPr lang="en-US" sz="4400" b="1" dirty="0" smtClean="0">
                <a:solidFill>
                  <a:schemeClr val="bg1"/>
                </a:solidFill>
                <a:latin typeface="Helvetica-Black" pitchFamily="34" charset="0"/>
              </a:rPr>
              <a:t>.</a:t>
            </a:r>
            <a:r>
              <a:rPr lang="zh-TW" altLang="en-US" sz="4400" b="1" dirty="0" smtClean="0">
                <a:solidFill>
                  <a:schemeClr val="bg1"/>
                </a:solidFill>
                <a:latin typeface="Arial Unicode MS" pitchFamily="34" charset="-128"/>
                <a:ea typeface="Arial Unicode MS" pitchFamily="34" charset="-128"/>
                <a:cs typeface="Arial Unicode MS" pitchFamily="34" charset="-128"/>
              </a:rPr>
              <a:t>网店</a:t>
            </a:r>
            <a:endParaRPr lang="en-CA" sz="4000" dirty="0">
              <a:solidFill>
                <a:schemeClr val="bg1"/>
              </a:solidFill>
              <a:latin typeface="Arial Unicode MS" pitchFamily="34" charset="-128"/>
              <a:ea typeface="Arial Unicode MS" pitchFamily="34" charset="-128"/>
              <a:cs typeface="Arial Unicode MS" pitchFamily="34" charset="-128"/>
            </a:endParaRPr>
          </a:p>
        </p:txBody>
      </p:sp>
      <p:sp>
        <p:nvSpPr>
          <p:cNvPr id="23" name="TextBox 22"/>
          <p:cNvSpPr txBox="1"/>
          <p:nvPr/>
        </p:nvSpPr>
        <p:spPr>
          <a:xfrm>
            <a:off x="1619672" y="3356992"/>
            <a:ext cx="2063385" cy="707886"/>
          </a:xfrm>
          <a:prstGeom prst="rect">
            <a:avLst/>
          </a:prstGeom>
          <a:noFill/>
        </p:spPr>
        <p:txBody>
          <a:bodyPr wrap="none" rtlCol="0">
            <a:spAutoFit/>
          </a:bodyPr>
          <a:lstStyle/>
          <a:p>
            <a:r>
              <a:rPr lang="en-US" sz="4000" b="1" dirty="0" smtClean="0">
                <a:solidFill>
                  <a:schemeClr val="bg1"/>
                </a:solidFill>
                <a:latin typeface="Helvetica-Black" pitchFamily="34" charset="0"/>
              </a:rPr>
              <a:t>.</a:t>
            </a:r>
            <a:r>
              <a:rPr lang="en-CA" sz="4000" b="1" dirty="0" err="1" smtClean="0">
                <a:solidFill>
                  <a:schemeClr val="bg1"/>
                </a:solidFill>
                <a:latin typeface="Helvetica-Black" pitchFamily="34" charset="0"/>
              </a:rPr>
              <a:t>nowtv</a:t>
            </a:r>
            <a:endParaRPr lang="en-CA" sz="2800" dirty="0">
              <a:solidFill>
                <a:schemeClr val="bg1"/>
              </a:solidFill>
              <a:latin typeface="Helvetica-Black" pitchFamily="34" charset="0"/>
              <a:ea typeface="Arial Unicode MS" pitchFamily="34" charset="-128"/>
              <a:cs typeface="Arial Unicode MS" pitchFamily="34" charset="-128"/>
            </a:endParaRPr>
          </a:p>
        </p:txBody>
      </p:sp>
      <p:sp>
        <p:nvSpPr>
          <p:cNvPr id="24" name="TextBox 23"/>
          <p:cNvSpPr txBox="1"/>
          <p:nvPr/>
        </p:nvSpPr>
        <p:spPr>
          <a:xfrm>
            <a:off x="2483768" y="4077072"/>
            <a:ext cx="1962397" cy="584775"/>
          </a:xfrm>
          <a:prstGeom prst="rect">
            <a:avLst/>
          </a:prstGeom>
          <a:noFill/>
        </p:spPr>
        <p:txBody>
          <a:bodyPr wrap="none" rtlCol="0">
            <a:spAutoFit/>
          </a:bodyPr>
          <a:lstStyle/>
          <a:p>
            <a:r>
              <a:rPr lang="en-US" sz="3200" b="1" dirty="0" smtClean="0">
                <a:solidFill>
                  <a:schemeClr val="bg1"/>
                </a:solidFill>
                <a:latin typeface="Helvetica-Black" pitchFamily="34" charset="0"/>
              </a:rPr>
              <a:t>.</a:t>
            </a:r>
            <a:r>
              <a:rPr lang="zh-TW" altLang="en-US" sz="3200" b="1" dirty="0" smtClean="0">
                <a:solidFill>
                  <a:schemeClr val="bg1"/>
                </a:solidFill>
                <a:latin typeface="Arial Unicode MS" pitchFamily="34" charset="-128"/>
                <a:ea typeface="Arial Unicode MS" pitchFamily="34" charset="-128"/>
                <a:cs typeface="Arial Unicode MS" pitchFamily="34" charset="-128"/>
              </a:rPr>
              <a:t>電訊盈科</a:t>
            </a:r>
            <a:endParaRPr lang="en-CA" sz="2000" dirty="0">
              <a:solidFill>
                <a:schemeClr val="bg1"/>
              </a:solidFill>
              <a:latin typeface="Arial Unicode MS" pitchFamily="34" charset="-128"/>
              <a:ea typeface="Arial Unicode MS" pitchFamily="34" charset="-128"/>
              <a:cs typeface="Arial Unicode MS" pitchFamily="34" charset="-128"/>
            </a:endParaRPr>
          </a:p>
        </p:txBody>
      </p:sp>
      <p:sp>
        <p:nvSpPr>
          <p:cNvPr id="25" name="TextBox 24"/>
          <p:cNvSpPr txBox="1"/>
          <p:nvPr/>
        </p:nvSpPr>
        <p:spPr>
          <a:xfrm>
            <a:off x="1677214" y="787351"/>
            <a:ext cx="1313180" cy="769441"/>
          </a:xfrm>
          <a:prstGeom prst="rect">
            <a:avLst/>
          </a:prstGeom>
          <a:noFill/>
        </p:spPr>
        <p:txBody>
          <a:bodyPr wrap="none" rtlCol="0">
            <a:spAutoFit/>
          </a:bodyPr>
          <a:lstStyle/>
          <a:p>
            <a:r>
              <a:rPr lang="en-US" sz="4400" b="1" dirty="0" smtClean="0">
                <a:solidFill>
                  <a:schemeClr val="bg1"/>
                </a:solidFill>
                <a:latin typeface="Helvetica-Black" pitchFamily="34" charset="0"/>
              </a:rPr>
              <a:t>.</a:t>
            </a:r>
            <a:r>
              <a:rPr lang="en-CA" altLang="zh-TW" sz="4400" b="1" dirty="0" smtClean="0">
                <a:solidFill>
                  <a:schemeClr val="bg1"/>
                </a:solidFill>
                <a:latin typeface="Helvetica-Black" pitchFamily="34" charset="0"/>
                <a:ea typeface="Arial Unicode MS" pitchFamily="34" charset="-128"/>
                <a:cs typeface="Arial Unicode MS" pitchFamily="34" charset="-128"/>
              </a:rPr>
              <a:t>inc</a:t>
            </a:r>
            <a:endParaRPr lang="en-CA" sz="4000" dirty="0">
              <a:solidFill>
                <a:schemeClr val="bg1"/>
              </a:solidFill>
              <a:latin typeface="Helvetica-Black" pitchFamily="34" charset="0"/>
              <a:ea typeface="Arial Unicode MS" pitchFamily="34" charset="-128"/>
              <a:cs typeface="Arial Unicode MS" pitchFamily="34" charset="-128"/>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0" nodeType="after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23" presetClass="entr" presetSubtype="16"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presetID="23" presetClass="entr" presetSubtype="16"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childTnLst>
                                </p:cTn>
                              </p:par>
                            </p:childTnLst>
                          </p:cTn>
                        </p:par>
                        <p:par>
                          <p:cTn id="94" fill="hold">
                            <p:stCondLst>
                              <p:cond delay="9000"/>
                            </p:stCondLst>
                            <p:childTnLst>
                              <p:par>
                                <p:cTn id="95" presetID="23" presetClass="entr" presetSubtype="16" fill="hold" grpId="0" nodeType="afterEffect">
                                  <p:stCondLst>
                                    <p:cond delay="0"/>
                                  </p:stCondLst>
                                  <p:childTnLst>
                                    <p:set>
                                      <p:cBhvr>
                                        <p:cTn id="96" dur="1" fill="hold">
                                          <p:stCondLst>
                                            <p:cond delay="0"/>
                                          </p:stCondLst>
                                        </p:cTn>
                                        <p:tgtEl>
                                          <p:spTgt spid="17"/>
                                        </p:tgtEl>
                                        <p:attrNameLst>
                                          <p:attrName>style.visibility</p:attrName>
                                        </p:attrNameLst>
                                      </p:cBhvr>
                                      <p:to>
                                        <p:strVal val="visible"/>
                                      </p:to>
                                    </p:set>
                                    <p:anim calcmode="lin" valueType="num">
                                      <p:cBhvr>
                                        <p:cTn id="97" dur="500" fill="hold"/>
                                        <p:tgtEl>
                                          <p:spTgt spid="17"/>
                                        </p:tgtEl>
                                        <p:attrNameLst>
                                          <p:attrName>ppt_w</p:attrName>
                                        </p:attrNameLst>
                                      </p:cBhvr>
                                      <p:tavLst>
                                        <p:tav tm="0">
                                          <p:val>
                                            <p:fltVal val="0"/>
                                          </p:val>
                                        </p:tav>
                                        <p:tav tm="100000">
                                          <p:val>
                                            <p:strVal val="#ppt_w"/>
                                          </p:val>
                                        </p:tav>
                                      </p:tavLst>
                                    </p:anim>
                                    <p:anim calcmode="lin" valueType="num">
                                      <p:cBhvr>
                                        <p:cTn id="9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P spid="14" grpId="0"/>
      <p:bldP spid="15" grpId="0"/>
      <p:bldP spid="16" grpId="0"/>
      <p:bldP spid="17" grpId="0"/>
      <p:bldP spid="18" grpId="0"/>
      <p:bldP spid="21" grpId="0"/>
      <p:bldP spid="22"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No Application for .Asia IDN TLD</a:t>
            </a:r>
            <a:endParaRPr lang="en-CA" dirty="0"/>
          </a:p>
        </p:txBody>
      </p:sp>
      <p:sp>
        <p:nvSpPr>
          <p:cNvPr id="4" name="Content Placeholder 3"/>
          <p:cNvSpPr>
            <a:spLocks noGrp="1"/>
          </p:cNvSpPr>
          <p:nvPr>
            <p:ph idx="1"/>
          </p:nvPr>
        </p:nvSpPr>
        <p:spPr/>
        <p:txBody>
          <a:bodyPr/>
          <a:lstStyle/>
          <a:p>
            <a:r>
              <a:rPr lang="en-CA" dirty="0" smtClean="0">
                <a:solidFill>
                  <a:srgbClr val="FFC000"/>
                </a:solidFill>
              </a:rPr>
              <a:t>Unreasonable requirement from ICANN Applicant Guidebook</a:t>
            </a:r>
          </a:p>
          <a:p>
            <a:pPr lvl="1"/>
            <a:r>
              <a:rPr lang="en-CA" dirty="0" smtClean="0"/>
              <a:t>Support letter from 60% of governments</a:t>
            </a:r>
          </a:p>
          <a:p>
            <a:r>
              <a:rPr lang="en-CA" dirty="0" smtClean="0">
                <a:solidFill>
                  <a:srgbClr val="FFC000"/>
                </a:solidFill>
              </a:rPr>
              <a:t>High risk with high cost </a:t>
            </a:r>
          </a:p>
          <a:p>
            <a:pPr lvl="1"/>
            <a:r>
              <a:rPr lang="en-CA" dirty="0" err="1" smtClean="0"/>
              <a:t>DotAsia</a:t>
            </a:r>
            <a:r>
              <a:rPr lang="en-CA" dirty="0" smtClean="0"/>
              <a:t> considered challenging the requirements and working through the process with a .Asia IDN TLD application</a:t>
            </a:r>
          </a:p>
          <a:p>
            <a:pPr lvl="1"/>
            <a:r>
              <a:rPr lang="en-CA" dirty="0" smtClean="0"/>
              <a:t>High cost (High risk) cannot be justified</a:t>
            </a:r>
          </a:p>
          <a:p>
            <a:r>
              <a:rPr lang="en-CA" dirty="0" smtClean="0">
                <a:solidFill>
                  <a:srgbClr val="FFC000"/>
                </a:solidFill>
              </a:rPr>
              <a:t>Will continue to raise the issue and look to implement .Asia IDN TLDs ASAP</a:t>
            </a:r>
          </a:p>
          <a:p>
            <a:pPr lvl="1"/>
            <a:r>
              <a:rPr lang="en-CA" dirty="0" err="1" smtClean="0"/>
              <a:t>DotAsia</a:t>
            </a:r>
            <a:r>
              <a:rPr lang="en-CA" dirty="0" smtClean="0"/>
              <a:t> pioneered the GAC Early Warning </a:t>
            </a:r>
            <a:r>
              <a:rPr lang="en-CA" dirty="0" smtClean="0"/>
              <a:t>process which we believe should be sufficient</a:t>
            </a:r>
            <a:endParaRPr lang="en-CA"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19672" y="1484784"/>
            <a:ext cx="6084189" cy="417646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CA"/>
          </a:p>
        </p:txBody>
      </p:sp>
      <p:sp>
        <p:nvSpPr>
          <p:cNvPr id="3" name="Text Placeholder 2"/>
          <p:cNvSpPr>
            <a:spLocks noGrp="1"/>
          </p:cNvSpPr>
          <p:nvPr>
            <p:ph type="subTitle" idx="1"/>
          </p:nvPr>
        </p:nvSpPr>
        <p:spPr>
          <a:xfrm>
            <a:off x="683568" y="3933056"/>
            <a:ext cx="7848872" cy="1752600"/>
          </a:xfrm>
        </p:spPr>
        <p:txBody>
          <a:bodyPr/>
          <a:lstStyle/>
          <a:p>
            <a:pPr algn="ctr"/>
            <a:r>
              <a:rPr lang="en-CA" dirty="0" smtClean="0"/>
              <a:t>March 2011: Migration from University of </a:t>
            </a:r>
            <a:r>
              <a:rPr lang="en-CA" dirty="0" smtClean="0"/>
              <a:t>Macau</a:t>
            </a:r>
          </a:p>
          <a:p>
            <a:pPr algn="ctr"/>
            <a:r>
              <a:rPr lang="en-CA" dirty="0" smtClean="0"/>
              <a:t>2012: Complete IANA </a:t>
            </a:r>
            <a:r>
              <a:rPr lang="en-CA" dirty="0" err="1" smtClean="0"/>
              <a:t>Redelegation</a:t>
            </a:r>
            <a:r>
              <a:rPr lang="en-CA" dirty="0" smtClean="0"/>
              <a:t> Process</a:t>
            </a:r>
          </a:p>
          <a:p>
            <a:pPr algn="ctr"/>
            <a:r>
              <a:rPr lang="en-CA" b="1" dirty="0" smtClean="0"/>
              <a:t>Application for IDN </a:t>
            </a:r>
            <a:r>
              <a:rPr lang="en-CA" b="1" dirty="0" err="1" smtClean="0"/>
              <a:t>ccTLD</a:t>
            </a:r>
            <a:r>
              <a:rPr lang="en-CA" b="1" dirty="0" smtClean="0"/>
              <a:t>: .</a:t>
            </a:r>
            <a:r>
              <a:rPr lang="zh-TW" altLang="en-US" b="1" dirty="0" smtClean="0"/>
              <a:t>澳門</a:t>
            </a:r>
            <a:r>
              <a:rPr lang="en-CA" altLang="zh-TW" b="1" dirty="0" smtClean="0"/>
              <a:t> (.</a:t>
            </a:r>
            <a:r>
              <a:rPr lang="zh-TW" altLang="en-US" b="1" dirty="0" smtClean="0"/>
              <a:t>澳门</a:t>
            </a:r>
            <a:r>
              <a:rPr lang="en-CA" altLang="zh-TW" b="1" dirty="0" smtClean="0"/>
              <a:t>)</a:t>
            </a:r>
            <a:endParaRPr lang="en-CA" b="1" dirty="0" smtClean="0"/>
          </a:p>
        </p:txBody>
      </p:sp>
      <p:pic>
        <p:nvPicPr>
          <p:cNvPr id="4" name="Picture 7"/>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267744" y="2276872"/>
            <a:ext cx="4152900" cy="150495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clrChange>
              <a:clrFrom>
                <a:srgbClr val="FFFFFF"/>
              </a:clrFrom>
              <a:clrTo>
                <a:srgbClr val="FFFFFF">
                  <a:alpha val="0"/>
                </a:srgbClr>
              </a:clrTo>
            </a:clrChange>
            <a:lum bright="-40000"/>
          </a:blip>
          <a:stretch>
            <a:fillRect/>
          </a:stretch>
        </p:blipFill>
        <p:spPr bwMode="auto">
          <a:xfrm>
            <a:off x="3851920" y="5445224"/>
            <a:ext cx="1464096" cy="1133658"/>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First 5 Years of .Asia</a:t>
            </a:r>
            <a:endParaRPr lang="en-CA" dirty="0"/>
          </a:p>
        </p:txBody>
      </p:sp>
      <p:sp>
        <p:nvSpPr>
          <p:cNvPr id="4" name="Subtitle 3"/>
          <p:cNvSpPr>
            <a:spLocks noGrp="1"/>
          </p:cNvSpPr>
          <p:nvPr>
            <p:ph type="subTitle" idx="1"/>
          </p:nvPr>
        </p:nvSpPr>
        <p:spPr/>
        <p:txBody>
          <a:bodyPr/>
          <a:lstStyle/>
          <a:p>
            <a:endParaRPr lang="en-CA"/>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Comparative </a:t>
            </a:r>
            <a:r>
              <a:rPr lang="en-CA" dirty="0" smtClean="0"/>
              <a:t>Study for .MO:</a:t>
            </a:r>
            <a:endParaRPr lang="en-CA" dirty="0"/>
          </a:p>
        </p:txBody>
      </p:sp>
      <p:graphicFrame>
        <p:nvGraphicFramePr>
          <p:cNvPr id="4" name="Content Placeholder 3"/>
          <p:cNvGraphicFramePr>
            <a:graphicFrameLocks noGrp="1"/>
          </p:cNvGraphicFramePr>
          <p:nvPr>
            <p:ph idx="1"/>
          </p:nvPr>
        </p:nvGraphicFramePr>
        <p:xfrm>
          <a:off x="457200" y="981075"/>
          <a:ext cx="8229600" cy="3690565"/>
        </p:xfrm>
        <a:graphic>
          <a:graphicData uri="http://schemas.openxmlformats.org/drawingml/2006/table">
            <a:tbl>
              <a:tblPr firstRow="1" bandRow="1">
                <a:tableStyleId>{5C22544A-7EE6-4342-B048-85BDC9FD1C3A}</a:tableStyleId>
              </a:tblPr>
              <a:tblGrid>
                <a:gridCol w="1738536"/>
                <a:gridCol w="576064"/>
                <a:gridCol w="936104"/>
                <a:gridCol w="864096"/>
                <a:gridCol w="792088"/>
                <a:gridCol w="1265312"/>
                <a:gridCol w="1028700"/>
                <a:gridCol w="1028700"/>
              </a:tblGrid>
              <a:tr h="1709365">
                <a:tc>
                  <a:txBody>
                    <a:bodyPr/>
                    <a:lstStyle/>
                    <a:p>
                      <a:endParaRPr lang="en-CA" dirty="0"/>
                    </a:p>
                  </a:txBody>
                  <a:tcPr/>
                </a:tc>
                <a:tc>
                  <a:txBody>
                    <a:bodyPr/>
                    <a:lstStyle/>
                    <a:p>
                      <a:endParaRPr lang="en-CA"/>
                    </a:p>
                  </a:txBody>
                  <a:tcPr/>
                </a:tc>
                <a:tc>
                  <a:txBody>
                    <a:bodyPr/>
                    <a:lstStyle/>
                    <a:p>
                      <a:r>
                        <a:rPr lang="en-CA" sz="2000" dirty="0" smtClean="0"/>
                        <a:t>Population</a:t>
                      </a:r>
                      <a:endParaRPr lang="en-CA" sz="2000" dirty="0"/>
                    </a:p>
                  </a:txBody>
                  <a:tcPr vert="vert270" anchor="ctr"/>
                </a:tc>
                <a:tc>
                  <a:txBody>
                    <a:bodyPr/>
                    <a:lstStyle/>
                    <a:p>
                      <a:r>
                        <a:rPr lang="en-CA" sz="2000" dirty="0" smtClean="0"/>
                        <a:t>Internet Users</a:t>
                      </a:r>
                      <a:endParaRPr lang="en-CA" sz="2000" dirty="0"/>
                    </a:p>
                  </a:txBody>
                  <a:tcPr vert="vert270" anchor="ctr"/>
                </a:tc>
                <a:tc>
                  <a:txBody>
                    <a:bodyPr/>
                    <a:lstStyle/>
                    <a:p>
                      <a:r>
                        <a:rPr lang="en-CA" sz="2000" dirty="0" smtClean="0"/>
                        <a:t>Internet Penetration</a:t>
                      </a:r>
                      <a:endParaRPr lang="en-CA" sz="2000" dirty="0"/>
                    </a:p>
                  </a:txBody>
                  <a:tcPr vert="vert270" anchor="ctr"/>
                </a:tc>
                <a:tc>
                  <a:txBody>
                    <a:bodyPr/>
                    <a:lstStyle/>
                    <a:p>
                      <a:r>
                        <a:rPr lang="en-CA" sz="2000" dirty="0" smtClean="0"/>
                        <a:t>Domains Registered</a:t>
                      </a:r>
                      <a:endParaRPr lang="en-CA" sz="2000" dirty="0"/>
                    </a:p>
                  </a:txBody>
                  <a:tcPr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2000" dirty="0" smtClean="0"/>
                        <a:t>Domains per 100 Users</a:t>
                      </a:r>
                    </a:p>
                  </a:txBody>
                  <a:tcPr vert="vert270" anchor="ctr"/>
                </a:tc>
                <a:tc>
                  <a:txBody>
                    <a:bodyPr/>
                    <a:lstStyle/>
                    <a:p>
                      <a:r>
                        <a:rPr lang="en-CA" sz="2000" dirty="0" smtClean="0"/>
                        <a:t>Domain-Penetration Index</a:t>
                      </a:r>
                      <a:endParaRPr lang="en-CA" sz="2000" dirty="0"/>
                    </a:p>
                  </a:txBody>
                  <a:tcPr vert="vert270" anchor="ctr"/>
                </a:tc>
              </a:tr>
              <a:tr h="370840">
                <a:tc>
                  <a:txBody>
                    <a:bodyPr/>
                    <a:lstStyle/>
                    <a:p>
                      <a:r>
                        <a:rPr lang="en-CA" b="1" dirty="0" smtClean="0"/>
                        <a:t>Mainland China</a:t>
                      </a:r>
                      <a:endParaRPr lang="en-CA" b="1" dirty="0"/>
                    </a:p>
                  </a:txBody>
                  <a:tcPr/>
                </a:tc>
                <a:tc>
                  <a:txBody>
                    <a:bodyPr/>
                    <a:lstStyle/>
                    <a:p>
                      <a:r>
                        <a:rPr lang="en-CA" b="1" dirty="0" smtClean="0"/>
                        <a:t>.</a:t>
                      </a:r>
                      <a:r>
                        <a:rPr lang="en-CA" b="1" dirty="0" err="1" smtClean="0"/>
                        <a:t>cn</a:t>
                      </a:r>
                      <a:endParaRPr lang="en-CA" b="1" dirty="0"/>
                    </a:p>
                  </a:txBody>
                  <a:tcPr/>
                </a:tc>
                <a:tc>
                  <a:txBody>
                    <a:bodyPr/>
                    <a:lstStyle/>
                    <a:p>
                      <a:pPr algn="ctr"/>
                      <a:r>
                        <a:rPr lang="en-CA" dirty="0" smtClean="0"/>
                        <a:t>1,337M</a:t>
                      </a:r>
                      <a:endParaRPr lang="en-CA" dirty="0"/>
                    </a:p>
                  </a:txBody>
                  <a:tcPr/>
                </a:tc>
                <a:tc>
                  <a:txBody>
                    <a:bodyPr/>
                    <a:lstStyle/>
                    <a:p>
                      <a:pPr algn="ctr"/>
                      <a:r>
                        <a:rPr lang="en-CA" dirty="0" smtClean="0"/>
                        <a:t>513M</a:t>
                      </a:r>
                      <a:endParaRPr lang="en-CA" dirty="0"/>
                    </a:p>
                  </a:txBody>
                  <a:tcPr/>
                </a:tc>
                <a:tc>
                  <a:txBody>
                    <a:bodyPr/>
                    <a:lstStyle/>
                    <a:p>
                      <a:pPr algn="ctr"/>
                      <a:r>
                        <a:rPr lang="en-CA" sz="2000" b="1" dirty="0" smtClean="0"/>
                        <a:t>38%</a:t>
                      </a:r>
                      <a:endParaRPr lang="en-CA" sz="2000" b="1" dirty="0"/>
                    </a:p>
                  </a:txBody>
                  <a:tcPr/>
                </a:tc>
                <a:tc>
                  <a:txBody>
                    <a:bodyPr/>
                    <a:lstStyle/>
                    <a:p>
                      <a:pPr algn="ctr"/>
                      <a:r>
                        <a:rPr lang="en-CA" dirty="0" smtClean="0"/>
                        <a:t>3,350,428</a:t>
                      </a:r>
                      <a:endParaRPr lang="en-CA" dirty="0"/>
                    </a:p>
                  </a:txBody>
                  <a:tcPr/>
                </a:tc>
                <a:tc>
                  <a:txBody>
                    <a:bodyPr/>
                    <a:lstStyle/>
                    <a:p>
                      <a:pPr algn="ctr"/>
                      <a:r>
                        <a:rPr lang="en-CA" dirty="0" smtClean="0"/>
                        <a:t>0.68</a:t>
                      </a:r>
                      <a:endParaRPr lang="en-CA" dirty="0"/>
                    </a:p>
                  </a:txBody>
                  <a:tcPr/>
                </a:tc>
                <a:tc>
                  <a:txBody>
                    <a:bodyPr/>
                    <a:lstStyle/>
                    <a:p>
                      <a:pPr algn="ctr"/>
                      <a:r>
                        <a:rPr lang="en-CA" sz="2000" b="1" dirty="0" smtClean="0"/>
                        <a:t>1.78</a:t>
                      </a:r>
                      <a:endParaRPr lang="en-CA" sz="2000" b="1" dirty="0"/>
                    </a:p>
                  </a:txBody>
                  <a:tcPr/>
                </a:tc>
              </a:tr>
              <a:tr h="370840">
                <a:tc>
                  <a:txBody>
                    <a:bodyPr/>
                    <a:lstStyle/>
                    <a:p>
                      <a:r>
                        <a:rPr lang="en-CA" b="1" dirty="0" smtClean="0"/>
                        <a:t>Hong Kong</a:t>
                      </a:r>
                      <a:endParaRPr lang="en-CA" b="1" dirty="0"/>
                    </a:p>
                  </a:txBody>
                  <a:tcPr/>
                </a:tc>
                <a:tc>
                  <a:txBody>
                    <a:bodyPr/>
                    <a:lstStyle/>
                    <a:p>
                      <a:r>
                        <a:rPr lang="en-CA" b="1" dirty="0" smtClean="0"/>
                        <a:t>.</a:t>
                      </a:r>
                      <a:r>
                        <a:rPr lang="en-CA" b="1" dirty="0" err="1" smtClean="0"/>
                        <a:t>hk</a:t>
                      </a:r>
                      <a:endParaRPr lang="en-CA" b="1" dirty="0"/>
                    </a:p>
                  </a:txBody>
                  <a:tcPr/>
                </a:tc>
                <a:tc>
                  <a:txBody>
                    <a:bodyPr/>
                    <a:lstStyle/>
                    <a:p>
                      <a:pPr algn="ctr"/>
                      <a:r>
                        <a:rPr lang="en-CA" dirty="0" smtClean="0"/>
                        <a:t>7.123M</a:t>
                      </a:r>
                      <a:endParaRPr lang="en-CA" dirty="0"/>
                    </a:p>
                  </a:txBody>
                  <a:tcPr/>
                </a:tc>
                <a:tc>
                  <a:txBody>
                    <a:bodyPr/>
                    <a:lstStyle/>
                    <a:p>
                      <a:pPr algn="ctr"/>
                      <a:r>
                        <a:rPr lang="en-CA" dirty="0" smtClean="0"/>
                        <a:t>4.89M</a:t>
                      </a:r>
                      <a:endParaRPr lang="en-CA" dirty="0"/>
                    </a:p>
                  </a:txBody>
                  <a:tcPr/>
                </a:tc>
                <a:tc>
                  <a:txBody>
                    <a:bodyPr/>
                    <a:lstStyle/>
                    <a:p>
                      <a:pPr algn="ctr"/>
                      <a:r>
                        <a:rPr lang="en-CA" sz="2000" b="1" dirty="0" smtClean="0"/>
                        <a:t>69%</a:t>
                      </a:r>
                      <a:endParaRPr lang="en-CA" sz="2000" b="1" dirty="0"/>
                    </a:p>
                  </a:txBody>
                  <a:tcPr/>
                </a:tc>
                <a:tc>
                  <a:txBody>
                    <a:bodyPr/>
                    <a:lstStyle/>
                    <a:p>
                      <a:pPr algn="ctr"/>
                      <a:r>
                        <a:rPr lang="en-CA" dirty="0" smtClean="0"/>
                        <a:t>235,097</a:t>
                      </a:r>
                      <a:endParaRPr lang="en-CA" dirty="0"/>
                    </a:p>
                  </a:txBody>
                  <a:tcPr/>
                </a:tc>
                <a:tc>
                  <a:txBody>
                    <a:bodyPr/>
                    <a:lstStyle/>
                    <a:p>
                      <a:pPr algn="ctr"/>
                      <a:r>
                        <a:rPr lang="en-CA" dirty="0" smtClean="0"/>
                        <a:t>4.80</a:t>
                      </a:r>
                      <a:endParaRPr lang="en-CA" dirty="0"/>
                    </a:p>
                  </a:txBody>
                  <a:tcPr/>
                </a:tc>
                <a:tc>
                  <a:txBody>
                    <a:bodyPr/>
                    <a:lstStyle/>
                    <a:p>
                      <a:pPr algn="ctr"/>
                      <a:r>
                        <a:rPr lang="en-CA" sz="2000" b="1" dirty="0" smtClean="0"/>
                        <a:t>6.99</a:t>
                      </a:r>
                      <a:endParaRPr lang="en-CA" sz="2000" b="1" dirty="0"/>
                    </a:p>
                  </a:txBody>
                  <a:tcPr/>
                </a:tc>
              </a:tr>
              <a:tr h="370840">
                <a:tc>
                  <a:txBody>
                    <a:bodyPr/>
                    <a:lstStyle/>
                    <a:p>
                      <a:r>
                        <a:rPr lang="en-CA" b="1" dirty="0" smtClean="0"/>
                        <a:t>Taiwan</a:t>
                      </a:r>
                      <a:endParaRPr lang="en-CA" b="1" dirty="0"/>
                    </a:p>
                  </a:txBody>
                  <a:tcPr/>
                </a:tc>
                <a:tc>
                  <a:txBody>
                    <a:bodyPr/>
                    <a:lstStyle/>
                    <a:p>
                      <a:r>
                        <a:rPr lang="en-CA" b="1" dirty="0" smtClean="0"/>
                        <a:t>.</a:t>
                      </a:r>
                      <a:r>
                        <a:rPr lang="en-CA" b="1" dirty="0" err="1" smtClean="0"/>
                        <a:t>tw</a:t>
                      </a:r>
                      <a:endParaRPr lang="en-CA" b="1" dirty="0"/>
                    </a:p>
                  </a:txBody>
                  <a:tcPr/>
                </a:tc>
                <a:tc>
                  <a:txBody>
                    <a:bodyPr/>
                    <a:lstStyle/>
                    <a:p>
                      <a:pPr algn="ctr"/>
                      <a:r>
                        <a:rPr lang="en-CA" dirty="0" smtClean="0"/>
                        <a:t>23.07M</a:t>
                      </a:r>
                      <a:endParaRPr lang="en-CA" dirty="0"/>
                    </a:p>
                  </a:txBody>
                  <a:tcPr/>
                </a:tc>
                <a:tc>
                  <a:txBody>
                    <a:bodyPr/>
                    <a:lstStyle/>
                    <a:p>
                      <a:pPr algn="ctr"/>
                      <a:r>
                        <a:rPr lang="en-CA" dirty="0" smtClean="0"/>
                        <a:t>16.1M</a:t>
                      </a:r>
                      <a:endParaRPr lang="en-CA" dirty="0"/>
                    </a:p>
                  </a:txBody>
                  <a:tcPr/>
                </a:tc>
                <a:tc>
                  <a:txBody>
                    <a:bodyPr/>
                    <a:lstStyle/>
                    <a:p>
                      <a:pPr algn="ctr"/>
                      <a:r>
                        <a:rPr lang="en-CA" sz="2000" b="1" dirty="0" smtClean="0"/>
                        <a:t>70%</a:t>
                      </a:r>
                      <a:endParaRPr lang="en-CA" sz="2000" b="1" dirty="0"/>
                    </a:p>
                  </a:txBody>
                  <a:tcPr/>
                </a:tc>
                <a:tc>
                  <a:txBody>
                    <a:bodyPr/>
                    <a:lstStyle/>
                    <a:p>
                      <a:pPr algn="ctr"/>
                      <a:r>
                        <a:rPr lang="en-CA" dirty="0" smtClean="0"/>
                        <a:t>508,089</a:t>
                      </a:r>
                      <a:endParaRPr lang="en-CA" dirty="0"/>
                    </a:p>
                  </a:txBody>
                  <a:tcPr/>
                </a:tc>
                <a:tc>
                  <a:txBody>
                    <a:bodyPr/>
                    <a:lstStyle/>
                    <a:p>
                      <a:pPr algn="ctr"/>
                      <a:r>
                        <a:rPr lang="en-CA" dirty="0" smtClean="0"/>
                        <a:t>31.5</a:t>
                      </a:r>
                      <a:endParaRPr lang="en-CA" dirty="0"/>
                    </a:p>
                  </a:txBody>
                  <a:tcPr/>
                </a:tc>
                <a:tc>
                  <a:txBody>
                    <a:bodyPr/>
                    <a:lstStyle/>
                    <a:p>
                      <a:pPr algn="ctr"/>
                      <a:r>
                        <a:rPr lang="en-CA" sz="2000" b="1" dirty="0" smtClean="0"/>
                        <a:t>4.50</a:t>
                      </a:r>
                      <a:endParaRPr lang="en-CA" sz="2000" b="1" dirty="0"/>
                    </a:p>
                  </a:txBody>
                  <a:tcPr/>
                </a:tc>
              </a:tr>
              <a:tr h="370840">
                <a:tc>
                  <a:txBody>
                    <a:bodyPr/>
                    <a:lstStyle/>
                    <a:p>
                      <a:r>
                        <a:rPr lang="en-CA" b="1" dirty="0" smtClean="0"/>
                        <a:t>Singapore</a:t>
                      </a:r>
                      <a:endParaRPr lang="en-CA" b="1" dirty="0"/>
                    </a:p>
                  </a:txBody>
                  <a:tcPr>
                    <a:lnB w="28575" cap="flat" cmpd="sng" algn="ctr">
                      <a:solidFill>
                        <a:srgbClr val="C00000"/>
                      </a:solidFill>
                      <a:prstDash val="solid"/>
                      <a:round/>
                      <a:headEnd type="none" w="med" len="med"/>
                      <a:tailEnd type="none" w="med" len="med"/>
                    </a:lnB>
                  </a:tcPr>
                </a:tc>
                <a:tc>
                  <a:txBody>
                    <a:bodyPr/>
                    <a:lstStyle/>
                    <a:p>
                      <a:r>
                        <a:rPr lang="en-CA" b="1" dirty="0" smtClean="0"/>
                        <a:t>.</a:t>
                      </a:r>
                      <a:r>
                        <a:rPr lang="en-CA" b="1" dirty="0" err="1" smtClean="0"/>
                        <a:t>sg</a:t>
                      </a:r>
                      <a:endParaRPr lang="en-CA" b="1" dirty="0"/>
                    </a:p>
                  </a:txBody>
                  <a:tcPr>
                    <a:lnB w="28575" cap="flat" cmpd="sng" algn="ctr">
                      <a:solidFill>
                        <a:srgbClr val="C00000"/>
                      </a:solidFill>
                      <a:prstDash val="solid"/>
                      <a:round/>
                      <a:headEnd type="none" w="med" len="med"/>
                      <a:tailEnd type="none" w="med" len="med"/>
                    </a:lnB>
                  </a:tcPr>
                </a:tc>
                <a:tc>
                  <a:txBody>
                    <a:bodyPr/>
                    <a:lstStyle/>
                    <a:p>
                      <a:pPr algn="ctr"/>
                      <a:r>
                        <a:rPr lang="en-CA" dirty="0" smtClean="0"/>
                        <a:t>4.741M</a:t>
                      </a:r>
                      <a:endParaRPr lang="en-CA" dirty="0"/>
                    </a:p>
                  </a:txBody>
                  <a:tcPr>
                    <a:lnB w="28575" cap="flat" cmpd="sng" algn="ctr">
                      <a:solidFill>
                        <a:srgbClr val="C00000"/>
                      </a:solidFill>
                      <a:prstDash val="solid"/>
                      <a:round/>
                      <a:headEnd type="none" w="med" len="med"/>
                      <a:tailEnd type="none" w="med" len="med"/>
                    </a:lnB>
                  </a:tcPr>
                </a:tc>
                <a:tc>
                  <a:txBody>
                    <a:bodyPr/>
                    <a:lstStyle/>
                    <a:p>
                      <a:pPr algn="ctr"/>
                      <a:r>
                        <a:rPr lang="en-CA" dirty="0" smtClean="0"/>
                        <a:t>3.66M</a:t>
                      </a:r>
                      <a:endParaRPr lang="en-CA" dirty="0"/>
                    </a:p>
                  </a:txBody>
                  <a:tcPr>
                    <a:lnB w="28575" cap="flat" cmpd="sng" algn="ctr">
                      <a:solidFill>
                        <a:srgbClr val="C00000"/>
                      </a:solidFill>
                      <a:prstDash val="solid"/>
                      <a:round/>
                      <a:headEnd type="none" w="med" len="med"/>
                      <a:tailEnd type="none" w="med" len="med"/>
                    </a:lnB>
                  </a:tcPr>
                </a:tc>
                <a:tc>
                  <a:txBody>
                    <a:bodyPr/>
                    <a:lstStyle/>
                    <a:p>
                      <a:pPr algn="ctr"/>
                      <a:r>
                        <a:rPr lang="en-CA" sz="2000" b="1" dirty="0" smtClean="0"/>
                        <a:t>77%</a:t>
                      </a:r>
                      <a:endParaRPr lang="en-CA" sz="2000" b="1" dirty="0"/>
                    </a:p>
                  </a:txBody>
                  <a:tcPr>
                    <a:lnB w="28575" cap="flat" cmpd="sng" algn="ctr">
                      <a:solidFill>
                        <a:srgbClr val="C00000"/>
                      </a:solidFill>
                      <a:prstDash val="solid"/>
                      <a:round/>
                      <a:headEnd type="none" w="med" len="med"/>
                      <a:tailEnd type="none" w="med" len="med"/>
                    </a:lnB>
                  </a:tcPr>
                </a:tc>
                <a:tc>
                  <a:txBody>
                    <a:bodyPr/>
                    <a:lstStyle/>
                    <a:p>
                      <a:pPr algn="ctr"/>
                      <a:r>
                        <a:rPr lang="en-CA" dirty="0" smtClean="0"/>
                        <a:t>140,107</a:t>
                      </a:r>
                      <a:endParaRPr lang="en-CA" dirty="0"/>
                    </a:p>
                  </a:txBody>
                  <a:tcPr>
                    <a:lnB w="28575" cap="flat" cmpd="sng" algn="ctr">
                      <a:solidFill>
                        <a:srgbClr val="C00000"/>
                      </a:solidFill>
                      <a:prstDash val="solid"/>
                      <a:round/>
                      <a:headEnd type="none" w="med" len="med"/>
                      <a:tailEnd type="none" w="med" len="med"/>
                    </a:lnB>
                  </a:tcPr>
                </a:tc>
                <a:tc>
                  <a:txBody>
                    <a:bodyPr/>
                    <a:lstStyle/>
                    <a:p>
                      <a:pPr algn="ctr"/>
                      <a:r>
                        <a:rPr lang="en-CA" dirty="0" smtClean="0"/>
                        <a:t>3.83</a:t>
                      </a:r>
                      <a:endParaRPr lang="en-CA" dirty="0"/>
                    </a:p>
                  </a:txBody>
                  <a:tcPr>
                    <a:lnB w="28575" cap="flat" cmpd="sng" algn="ctr">
                      <a:solidFill>
                        <a:srgbClr val="C00000"/>
                      </a:solidFill>
                      <a:prstDash val="solid"/>
                      <a:round/>
                      <a:headEnd type="none" w="med" len="med"/>
                      <a:tailEnd type="none" w="med" len="med"/>
                    </a:lnB>
                  </a:tcPr>
                </a:tc>
                <a:tc>
                  <a:txBody>
                    <a:bodyPr/>
                    <a:lstStyle/>
                    <a:p>
                      <a:pPr algn="ctr"/>
                      <a:r>
                        <a:rPr lang="en-CA" sz="2000" b="1" dirty="0" smtClean="0"/>
                        <a:t>4.96</a:t>
                      </a:r>
                      <a:endParaRPr lang="en-CA" sz="2000" b="1" dirty="0"/>
                    </a:p>
                  </a:txBody>
                  <a:tcPr>
                    <a:lnB w="28575" cap="flat" cmpd="sng" algn="ctr">
                      <a:solidFill>
                        <a:srgbClr val="C00000"/>
                      </a:solidFill>
                      <a:prstDash val="solid"/>
                      <a:round/>
                      <a:headEnd type="none" w="med" len="med"/>
                      <a:tailEnd type="none" w="med" len="med"/>
                    </a:lnB>
                  </a:tcPr>
                </a:tc>
              </a:tr>
              <a:tr h="370840">
                <a:tc>
                  <a:txBody>
                    <a:bodyPr/>
                    <a:lstStyle/>
                    <a:p>
                      <a:r>
                        <a:rPr lang="en-CA" b="1" dirty="0" smtClean="0"/>
                        <a:t>Macau</a:t>
                      </a:r>
                      <a:endParaRPr lang="en-CA" b="1" dirty="0"/>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b="1" dirty="0" smtClean="0"/>
                        <a:t>.mo</a:t>
                      </a:r>
                      <a:endParaRPr lang="en-CA" b="1" dirty="0"/>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t>0.573M</a:t>
                      </a:r>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smtClean="0"/>
                        <a:t>0.31M</a:t>
                      </a:r>
                      <a:endParaRPr lang="en-CA" dirty="0"/>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2000" b="1" dirty="0" smtClean="0"/>
                        <a:t>54%</a:t>
                      </a:r>
                      <a:endParaRPr lang="en-CA" sz="2000" b="1" dirty="0"/>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smtClean="0"/>
                        <a:t>2,320</a:t>
                      </a:r>
                      <a:endParaRPr lang="en-CA" dirty="0"/>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dirty="0" smtClean="0"/>
                        <a:t>0.75</a:t>
                      </a:r>
                      <a:endParaRPr lang="en-CA" dirty="0"/>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CA" sz="2000" b="1" dirty="0" smtClean="0"/>
                        <a:t>1.39</a:t>
                      </a:r>
                      <a:endParaRPr lang="en-CA" sz="2000" b="1" dirty="0"/>
                    </a:p>
                  </a:txBody>
                  <a:tcPr>
                    <a:lnL w="12700" cmpd="sng">
                      <a:noFill/>
                    </a:lnL>
                    <a:lnR w="12700" cmpd="sng">
                      <a:noFill/>
                    </a:lnR>
                    <a:lnT w="28575" cap="flat" cmpd="sng" algn="ctr">
                      <a:solidFill>
                        <a:srgbClr val="C00000"/>
                      </a:solidFill>
                      <a:prstDash val="solid"/>
                      <a:round/>
                      <a:headEnd type="none" w="med" len="med"/>
                      <a:tailEnd type="none" w="med" len="med"/>
                    </a:lnT>
                    <a:lnB w="28575"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Content Placeholder 2"/>
          <p:cNvSpPr txBox="1">
            <a:spLocks/>
          </p:cNvSpPr>
          <p:nvPr/>
        </p:nvSpPr>
        <p:spPr bwMode="auto">
          <a:xfrm>
            <a:off x="457200" y="4797152"/>
            <a:ext cx="8686800" cy="151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2800" dirty="0" smtClean="0">
                <a:solidFill>
                  <a:schemeClr val="tx1">
                    <a:lumMod val="65000"/>
                    <a:lumOff val="35000"/>
                  </a:schemeClr>
                </a:solidFill>
                <a:latin typeface="Helvetica" pitchFamily="34" charset="0"/>
                <a:ea typeface="+mn-ea"/>
                <a:cs typeface="+mn-cs"/>
              </a:rPr>
              <a:t>Similar TLD Structure: com.cn / edu.hk / etc.</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28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Stronger Requirement for 3</a:t>
            </a:r>
            <a:r>
              <a:rPr kumimoji="0" lang="en-CA" sz="2800" b="0" i="0" u="none" strike="noStrike" kern="1200" cap="none" spc="0" normalizeH="0" baseline="30000" noProof="0" dirty="0" smtClean="0">
                <a:ln>
                  <a:noFill/>
                </a:ln>
                <a:solidFill>
                  <a:schemeClr val="tx1">
                    <a:lumMod val="65000"/>
                    <a:lumOff val="35000"/>
                  </a:schemeClr>
                </a:solidFill>
                <a:effectLst/>
                <a:uLnTx/>
                <a:uFillTx/>
                <a:latin typeface="Helvetica" pitchFamily="34" charset="0"/>
                <a:ea typeface="+mn-ea"/>
                <a:cs typeface="+mn-cs"/>
              </a:rPr>
              <a:t>rd</a:t>
            </a:r>
            <a:r>
              <a:rPr kumimoji="0" lang="en-CA" sz="28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-Level</a:t>
            </a:r>
            <a:r>
              <a:rPr kumimoji="0" lang="en-CA" sz="2800" dirty="0" smtClean="0">
                <a:solidFill>
                  <a:schemeClr val="tx1">
                    <a:lumMod val="65000"/>
                    <a:lumOff val="35000"/>
                  </a:schemeClr>
                </a:solidFill>
                <a:latin typeface="Helvetica" pitchFamily="34" charset="0"/>
                <a:ea typeface="+mn-ea"/>
                <a:cs typeface="+mn-cs"/>
              </a:rPr>
              <a:t>: </a:t>
            </a:r>
            <a:r>
              <a:rPr kumimoji="0" lang="en-CA" sz="2800" b="1" i="0" u="none" strike="noStrike" kern="1200" cap="none" spc="0" normalizeH="0" noProof="0" dirty="0" smtClean="0">
                <a:ln>
                  <a:noFill/>
                </a:ln>
                <a:solidFill>
                  <a:schemeClr val="tx1">
                    <a:lumMod val="65000"/>
                    <a:lumOff val="35000"/>
                  </a:schemeClr>
                </a:solidFill>
                <a:effectLst/>
                <a:uLnTx/>
                <a:uFillTx/>
                <a:latin typeface="Helvetica" pitchFamily="34" charset="0"/>
                <a:ea typeface="+mn-ea"/>
                <a:cs typeface="+mn-cs"/>
              </a:rPr>
              <a:t>xyz.com.sg</a:t>
            </a:r>
            <a:endParaRPr kumimoji="0" lang="en-CA" sz="28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CA" sz="2800" noProof="0" dirty="0" smtClean="0">
                <a:solidFill>
                  <a:schemeClr val="tx1">
                    <a:lumMod val="65000"/>
                    <a:lumOff val="35000"/>
                  </a:schemeClr>
                </a:solidFill>
                <a:latin typeface="Helvetica" pitchFamily="34" charset="0"/>
                <a:ea typeface="+mn-ea"/>
                <a:cs typeface="+mn-cs"/>
              </a:rPr>
              <a:t>Open Registrations at 2</a:t>
            </a:r>
            <a:r>
              <a:rPr kumimoji="0" lang="en-CA" sz="2800" baseline="30000" noProof="0" dirty="0" smtClean="0">
                <a:solidFill>
                  <a:schemeClr val="tx1">
                    <a:lumMod val="65000"/>
                    <a:lumOff val="35000"/>
                  </a:schemeClr>
                </a:solidFill>
                <a:latin typeface="Helvetica" pitchFamily="34" charset="0"/>
                <a:ea typeface="+mn-ea"/>
                <a:cs typeface="+mn-cs"/>
              </a:rPr>
              <a:t>nd</a:t>
            </a:r>
            <a:r>
              <a:rPr kumimoji="0" lang="en-CA" sz="2800" noProof="0" dirty="0" smtClean="0">
                <a:solidFill>
                  <a:schemeClr val="tx1">
                    <a:lumMod val="65000"/>
                    <a:lumOff val="35000"/>
                  </a:schemeClr>
                </a:solidFill>
                <a:latin typeface="Helvetica" pitchFamily="34" charset="0"/>
                <a:ea typeface="+mn-ea"/>
                <a:cs typeface="+mn-cs"/>
              </a:rPr>
              <a:t>-Level: </a:t>
            </a:r>
            <a:r>
              <a:rPr kumimoji="0" lang="en-CA" sz="2800" b="1" noProof="0" dirty="0" smtClean="0">
                <a:solidFill>
                  <a:schemeClr val="tx1">
                    <a:lumMod val="65000"/>
                    <a:lumOff val="35000"/>
                  </a:schemeClr>
                </a:solidFill>
                <a:latin typeface="Helvetica" pitchFamily="34" charset="0"/>
                <a:ea typeface="+mn-ea"/>
                <a:cs typeface="+mn-cs"/>
              </a:rPr>
              <a:t>abc.cn</a:t>
            </a:r>
            <a:endParaRPr kumimoji="0" lang="en-CA" sz="2800" b="0" i="0" u="none" strike="noStrike" kern="1200" cap="none" spc="0" normalizeH="0" baseline="0" noProof="0" dirty="0">
              <a:ln>
                <a:noFill/>
              </a:ln>
              <a:solidFill>
                <a:schemeClr val="tx1">
                  <a:lumMod val="65000"/>
                  <a:lumOff val="35000"/>
                </a:schemeClr>
              </a:solidFill>
              <a:effectLst/>
              <a:uLnTx/>
              <a:uFillTx/>
              <a:latin typeface="Helvetica" pitchFamily="34" charset="0"/>
              <a:ea typeface="+mn-ea"/>
              <a:cs typeface="+mn-cs"/>
            </a:endParaRPr>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64977" y="692696"/>
            <a:ext cx="8524559" cy="4824536"/>
          </a:xfrm>
          <a:prstGeom prst="rect">
            <a:avLst/>
          </a:prstGeom>
          <a:noFill/>
          <a:ln w="9525">
            <a:noFill/>
            <a:miter lim="800000"/>
            <a:headEnd/>
            <a:tailEnd/>
          </a:ln>
        </p:spPr>
      </p:pic>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Agenda:</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CA" dirty="0" smtClean="0">
                <a:solidFill>
                  <a:schemeClr val="accent5">
                    <a:lumMod val="75000"/>
                  </a:schemeClr>
                </a:solidFill>
                <a:latin typeface="Helvetica-Light" pitchFamily="34" charset="0"/>
              </a:rPr>
              <a:t>Welcome Remarks</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Operations in </a:t>
            </a:r>
            <a:r>
              <a:rPr lang="en-CA" dirty="0" smtClean="0">
                <a:solidFill>
                  <a:schemeClr val="accent5">
                    <a:lumMod val="75000"/>
                  </a:schemeClr>
                </a:solidFill>
                <a:latin typeface="Helvetica-Light" pitchFamily="34" charset="0"/>
              </a:rPr>
              <a:t>2012</a:t>
            </a:r>
          </a:p>
          <a:p>
            <a:pPr marL="514350" indent="-514350">
              <a:buFont typeface="+mj-lt"/>
              <a:buAutoNum type="arabicPeriod"/>
            </a:pPr>
            <a:r>
              <a:rPr lang="en-CA" dirty="0" smtClean="0">
                <a:solidFill>
                  <a:schemeClr val="accent5">
                    <a:lumMod val="75000"/>
                  </a:schemeClr>
                </a:solidFill>
                <a:latin typeface="Helvetica-Light" pitchFamily="34" charset="0"/>
              </a:rPr>
              <a:t>Audited </a:t>
            </a:r>
            <a:r>
              <a:rPr lang="en-CA" dirty="0" smtClean="0">
                <a:solidFill>
                  <a:schemeClr val="accent5">
                    <a:lumMod val="75000"/>
                  </a:schemeClr>
                </a:solidFill>
                <a:latin typeface="Helvetica-Light" pitchFamily="34" charset="0"/>
              </a:rPr>
              <a:t>Financials (Fiscal Year </a:t>
            </a:r>
            <a:r>
              <a:rPr lang="en-CA" dirty="0" smtClean="0">
                <a:solidFill>
                  <a:schemeClr val="accent5">
                    <a:lumMod val="75000"/>
                  </a:schemeClr>
                </a:solidFill>
                <a:latin typeface="Helvetica-Light" pitchFamily="34" charset="0"/>
              </a:rPr>
              <a:t>2011-2012)</a:t>
            </a:r>
          </a:p>
          <a:p>
            <a:pPr marL="514350" indent="-514350">
              <a:buFont typeface="+mj-lt"/>
              <a:buAutoNum type="arabicPeriod"/>
            </a:pPr>
            <a:r>
              <a:rPr lang="en-CA" dirty="0" smtClean="0">
                <a:solidFill>
                  <a:schemeClr val="accent5">
                    <a:lumMod val="75000"/>
                  </a:schemeClr>
                </a:solidFill>
                <a:latin typeface="Helvetica-Light" pitchFamily="34" charset="0"/>
              </a:rPr>
              <a:t>Community </a:t>
            </a:r>
            <a:r>
              <a:rPr lang="en-CA" dirty="0" smtClean="0">
                <a:solidFill>
                  <a:schemeClr val="accent5">
                    <a:lumMod val="75000"/>
                  </a:schemeClr>
                </a:solidFill>
                <a:latin typeface="Helvetica-Light" pitchFamily="34" charset="0"/>
              </a:rPr>
              <a:t>&amp; Special </a:t>
            </a:r>
            <a:r>
              <a:rPr lang="en-CA" dirty="0" smtClean="0">
                <a:solidFill>
                  <a:schemeClr val="accent5">
                    <a:lumMod val="75000"/>
                  </a:schemeClr>
                </a:solidFill>
                <a:latin typeface="Helvetica-Light" pitchFamily="34" charset="0"/>
              </a:rPr>
              <a:t>Projects</a:t>
            </a:r>
          </a:p>
          <a:p>
            <a:pPr marL="514350" indent="-514350">
              <a:buFont typeface="+mj-lt"/>
              <a:buAutoNum type="arabicPeriod"/>
            </a:pPr>
            <a:r>
              <a:rPr lang="en-CA" dirty="0" smtClean="0">
                <a:latin typeface="Helvetica-Light" pitchFamily="34" charset="0"/>
              </a:rPr>
              <a:t>.Asia </a:t>
            </a:r>
            <a:r>
              <a:rPr lang="en-CA" dirty="0" smtClean="0">
                <a:latin typeface="Helvetica-Light" pitchFamily="34" charset="0"/>
              </a:rPr>
              <a:t>Registry Technical </a:t>
            </a:r>
            <a:r>
              <a:rPr lang="en-CA" dirty="0" smtClean="0">
                <a:latin typeface="Helvetica-Light" pitchFamily="34" charset="0"/>
              </a:rPr>
              <a:t>Updates (</a:t>
            </a:r>
            <a:r>
              <a:rPr lang="en-CA" dirty="0" err="1" smtClean="0">
                <a:latin typeface="Helvetica-Light" pitchFamily="34" charset="0"/>
              </a:rPr>
              <a:t>Afilias</a:t>
            </a:r>
            <a:r>
              <a:rPr lang="en-CA" dirty="0" smtClean="0">
                <a:latin typeface="Helvetica-Light" pitchFamily="34" charset="0"/>
              </a:rPr>
              <a:t>)</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Strategic &amp; Operational Plans </a:t>
            </a:r>
            <a:r>
              <a:rPr lang="en-CA" dirty="0" smtClean="0">
                <a:solidFill>
                  <a:schemeClr val="accent5">
                    <a:lumMod val="75000"/>
                  </a:schemeClr>
                </a:solidFill>
                <a:latin typeface="Helvetica-Light" pitchFamily="34" charset="0"/>
              </a:rPr>
              <a:t>2013</a:t>
            </a:r>
          </a:p>
          <a:p>
            <a:pPr marL="514350" indent="-514350">
              <a:buFont typeface="+mj-lt"/>
              <a:buAutoNum type="arabicPeriod"/>
            </a:pPr>
            <a:r>
              <a:rPr lang="en-CA" dirty="0" smtClean="0">
                <a:solidFill>
                  <a:schemeClr val="accent5">
                    <a:lumMod val="75000"/>
                  </a:schemeClr>
                </a:solidFill>
                <a:latin typeface="Helvetica-Light" pitchFamily="34" charset="0"/>
              </a:rPr>
              <a:t>Member </a:t>
            </a:r>
            <a:r>
              <a:rPr lang="en-CA" dirty="0" smtClean="0">
                <a:solidFill>
                  <a:schemeClr val="accent5">
                    <a:lumMod val="75000"/>
                  </a:schemeClr>
                </a:solidFill>
                <a:latin typeface="Helvetica-Light" pitchFamily="34" charset="0"/>
              </a:rPr>
              <a:t>Resolutions (Board </a:t>
            </a:r>
            <a:r>
              <a:rPr lang="en-CA" dirty="0" smtClean="0">
                <a:solidFill>
                  <a:schemeClr val="accent5">
                    <a:lumMod val="75000"/>
                  </a:schemeClr>
                </a:solidFill>
                <a:latin typeface="Helvetica-Light" pitchFamily="34" charset="0"/>
              </a:rPr>
              <a:t>Elections)</a:t>
            </a:r>
          </a:p>
          <a:p>
            <a:pPr marL="514350" indent="-514350">
              <a:buFont typeface="+mj-lt"/>
              <a:buAutoNum type="arabicPeriod"/>
            </a:pPr>
            <a:r>
              <a:rPr lang="en-CA" dirty="0" smtClean="0">
                <a:solidFill>
                  <a:schemeClr val="accent5">
                    <a:lumMod val="75000"/>
                  </a:schemeClr>
                </a:solidFill>
                <a:latin typeface="Helvetica-Light" pitchFamily="34" charset="0"/>
              </a:rPr>
              <a:t>Open </a:t>
            </a:r>
            <a:r>
              <a:rPr lang="en-CA" dirty="0" smtClean="0">
                <a:solidFill>
                  <a:schemeClr val="accent5">
                    <a:lumMod val="75000"/>
                  </a:schemeClr>
                </a:solidFill>
                <a:latin typeface="Helvetica-Light" pitchFamily="34" charset="0"/>
              </a:rPr>
              <a:t>Discussion &amp; Closing </a:t>
            </a:r>
            <a:r>
              <a:rPr lang="en-CA" dirty="0" smtClean="0">
                <a:solidFill>
                  <a:schemeClr val="accent5">
                    <a:lumMod val="75000"/>
                  </a:schemeClr>
                </a:solidFill>
                <a:latin typeface="Helvetica-Light" pitchFamily="34" charset="0"/>
              </a:rPr>
              <a:t>Remarks</a:t>
            </a:r>
            <a:endParaRPr lang="en-CA" dirty="0" smtClean="0">
              <a:solidFill>
                <a:schemeClr val="accent5">
                  <a:lumMod val="75000"/>
                </a:schemeClr>
              </a:solidFill>
              <a:latin typeface="Helvetica-Light" pitchFamily="34" charset="0"/>
            </a:endParaRPr>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Agenda:</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CA" dirty="0" smtClean="0">
                <a:solidFill>
                  <a:schemeClr val="accent5">
                    <a:lumMod val="75000"/>
                  </a:schemeClr>
                </a:solidFill>
                <a:latin typeface="Helvetica-Light" pitchFamily="34" charset="0"/>
              </a:rPr>
              <a:t>Welcome Remarks</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Operations in </a:t>
            </a:r>
            <a:r>
              <a:rPr lang="en-CA" dirty="0" smtClean="0">
                <a:solidFill>
                  <a:schemeClr val="accent5">
                    <a:lumMod val="75000"/>
                  </a:schemeClr>
                </a:solidFill>
                <a:latin typeface="Helvetica-Light" pitchFamily="34" charset="0"/>
              </a:rPr>
              <a:t>2012</a:t>
            </a:r>
          </a:p>
          <a:p>
            <a:pPr marL="514350" indent="-514350">
              <a:buFont typeface="+mj-lt"/>
              <a:buAutoNum type="arabicPeriod"/>
            </a:pPr>
            <a:r>
              <a:rPr lang="en-CA" dirty="0" smtClean="0">
                <a:solidFill>
                  <a:schemeClr val="accent5">
                    <a:lumMod val="75000"/>
                  </a:schemeClr>
                </a:solidFill>
                <a:latin typeface="Helvetica-Light" pitchFamily="34" charset="0"/>
              </a:rPr>
              <a:t>Audited </a:t>
            </a:r>
            <a:r>
              <a:rPr lang="en-CA" dirty="0" smtClean="0">
                <a:solidFill>
                  <a:schemeClr val="accent5">
                    <a:lumMod val="75000"/>
                  </a:schemeClr>
                </a:solidFill>
                <a:latin typeface="Helvetica-Light" pitchFamily="34" charset="0"/>
              </a:rPr>
              <a:t>Financials (Fiscal Year </a:t>
            </a:r>
            <a:r>
              <a:rPr lang="en-CA" dirty="0" smtClean="0">
                <a:solidFill>
                  <a:schemeClr val="accent5">
                    <a:lumMod val="75000"/>
                  </a:schemeClr>
                </a:solidFill>
                <a:latin typeface="Helvetica-Light" pitchFamily="34" charset="0"/>
              </a:rPr>
              <a:t>2011-2012)</a:t>
            </a:r>
          </a:p>
          <a:p>
            <a:pPr marL="514350" indent="-514350">
              <a:buFont typeface="+mj-lt"/>
              <a:buAutoNum type="arabicPeriod"/>
            </a:pPr>
            <a:r>
              <a:rPr lang="en-CA" dirty="0" smtClean="0">
                <a:solidFill>
                  <a:schemeClr val="accent5">
                    <a:lumMod val="75000"/>
                  </a:schemeClr>
                </a:solidFill>
                <a:latin typeface="Helvetica-Light" pitchFamily="34" charset="0"/>
              </a:rPr>
              <a:t>Community </a:t>
            </a:r>
            <a:r>
              <a:rPr lang="en-CA" dirty="0" smtClean="0">
                <a:solidFill>
                  <a:schemeClr val="accent5">
                    <a:lumMod val="75000"/>
                  </a:schemeClr>
                </a:solidFill>
                <a:latin typeface="Helvetica-Light" pitchFamily="34" charset="0"/>
              </a:rPr>
              <a:t>&amp; Special </a:t>
            </a:r>
            <a:r>
              <a:rPr lang="en-CA" dirty="0" smtClean="0">
                <a:solidFill>
                  <a:schemeClr val="accent5">
                    <a:lumMod val="75000"/>
                  </a:schemeClr>
                </a:solidFill>
                <a:latin typeface="Helvetica-Light" pitchFamily="34" charset="0"/>
              </a:rPr>
              <a:t>Projects</a:t>
            </a:r>
          </a:p>
          <a:p>
            <a:pPr marL="514350" indent="-514350">
              <a:buFont typeface="+mj-lt"/>
              <a:buAutoNum type="arabicPeriod"/>
            </a:pPr>
            <a:r>
              <a:rPr lang="en-CA" dirty="0" smtClean="0">
                <a:solidFill>
                  <a:schemeClr val="accent5">
                    <a:lumMod val="75000"/>
                  </a:schemeClr>
                </a:solidFill>
                <a:latin typeface="Helvetica-Light" pitchFamily="34" charset="0"/>
              </a:rPr>
              <a:t>.Asia </a:t>
            </a:r>
            <a:r>
              <a:rPr lang="en-CA" dirty="0" smtClean="0">
                <a:solidFill>
                  <a:schemeClr val="accent5">
                    <a:lumMod val="75000"/>
                  </a:schemeClr>
                </a:solidFill>
                <a:latin typeface="Helvetica-Light" pitchFamily="34" charset="0"/>
              </a:rPr>
              <a:t>Registry Technical </a:t>
            </a:r>
            <a:r>
              <a:rPr lang="en-CA" dirty="0" smtClean="0">
                <a:solidFill>
                  <a:schemeClr val="accent5">
                    <a:lumMod val="75000"/>
                  </a:schemeClr>
                </a:solidFill>
                <a:latin typeface="Helvetica-Light" pitchFamily="34" charset="0"/>
              </a:rPr>
              <a:t>Updates (</a:t>
            </a:r>
            <a:r>
              <a:rPr lang="en-CA" dirty="0" err="1" smtClean="0">
                <a:solidFill>
                  <a:schemeClr val="accent5">
                    <a:lumMod val="75000"/>
                  </a:schemeClr>
                </a:solidFill>
                <a:latin typeface="Helvetica-Light" pitchFamily="34" charset="0"/>
              </a:rPr>
              <a:t>Afilias</a:t>
            </a:r>
            <a:r>
              <a:rPr lang="en-CA" dirty="0" smtClean="0">
                <a:solidFill>
                  <a:schemeClr val="accent5">
                    <a:lumMod val="75000"/>
                  </a:schemeClr>
                </a:solidFill>
                <a:latin typeface="Helvetica-Light" pitchFamily="34" charset="0"/>
              </a:rPr>
              <a:t>)</a:t>
            </a:r>
          </a:p>
          <a:p>
            <a:pPr marL="514350" indent="-514350">
              <a:buFont typeface="+mj-lt"/>
              <a:buAutoNum type="arabicPeriod"/>
            </a:pPr>
            <a:r>
              <a:rPr lang="en-CA" dirty="0" err="1" smtClean="0">
                <a:latin typeface="Helvetica-Light" pitchFamily="34" charset="0"/>
              </a:rPr>
              <a:t>DotAsia</a:t>
            </a:r>
            <a:r>
              <a:rPr lang="en-CA" dirty="0" smtClean="0">
                <a:latin typeface="Helvetica-Light" pitchFamily="34" charset="0"/>
              </a:rPr>
              <a:t> </a:t>
            </a:r>
            <a:r>
              <a:rPr lang="en-CA" dirty="0" smtClean="0">
                <a:latin typeface="Helvetica-Light" pitchFamily="34" charset="0"/>
              </a:rPr>
              <a:t>Strategic &amp; Operational Plans </a:t>
            </a:r>
            <a:r>
              <a:rPr lang="en-CA" dirty="0" smtClean="0">
                <a:latin typeface="Helvetica-Light" pitchFamily="34" charset="0"/>
              </a:rPr>
              <a:t>2013</a:t>
            </a:r>
          </a:p>
          <a:p>
            <a:pPr marL="514350" indent="-514350">
              <a:buFont typeface="+mj-lt"/>
              <a:buAutoNum type="arabicPeriod"/>
            </a:pPr>
            <a:r>
              <a:rPr lang="en-CA" dirty="0" smtClean="0">
                <a:solidFill>
                  <a:schemeClr val="accent5">
                    <a:lumMod val="75000"/>
                  </a:schemeClr>
                </a:solidFill>
                <a:latin typeface="Helvetica-Light" pitchFamily="34" charset="0"/>
              </a:rPr>
              <a:t>Member </a:t>
            </a:r>
            <a:r>
              <a:rPr lang="en-CA" dirty="0" smtClean="0">
                <a:solidFill>
                  <a:schemeClr val="accent5">
                    <a:lumMod val="75000"/>
                  </a:schemeClr>
                </a:solidFill>
                <a:latin typeface="Helvetica-Light" pitchFamily="34" charset="0"/>
              </a:rPr>
              <a:t>Resolutions (Board </a:t>
            </a:r>
            <a:r>
              <a:rPr lang="en-CA" dirty="0" smtClean="0">
                <a:solidFill>
                  <a:schemeClr val="accent5">
                    <a:lumMod val="75000"/>
                  </a:schemeClr>
                </a:solidFill>
                <a:latin typeface="Helvetica-Light" pitchFamily="34" charset="0"/>
              </a:rPr>
              <a:t>Elections)</a:t>
            </a:r>
          </a:p>
          <a:p>
            <a:pPr marL="514350" indent="-514350">
              <a:buFont typeface="+mj-lt"/>
              <a:buAutoNum type="arabicPeriod"/>
            </a:pPr>
            <a:r>
              <a:rPr lang="en-CA" dirty="0" smtClean="0">
                <a:solidFill>
                  <a:schemeClr val="accent5">
                    <a:lumMod val="75000"/>
                  </a:schemeClr>
                </a:solidFill>
                <a:latin typeface="Helvetica-Light" pitchFamily="34" charset="0"/>
              </a:rPr>
              <a:t>Open </a:t>
            </a:r>
            <a:r>
              <a:rPr lang="en-CA" dirty="0" smtClean="0">
                <a:solidFill>
                  <a:schemeClr val="accent5">
                    <a:lumMod val="75000"/>
                  </a:schemeClr>
                </a:solidFill>
                <a:latin typeface="Helvetica-Light" pitchFamily="34" charset="0"/>
              </a:rPr>
              <a:t>Discussion &amp; Closing </a:t>
            </a:r>
            <a:r>
              <a:rPr lang="en-CA" dirty="0" smtClean="0">
                <a:solidFill>
                  <a:schemeClr val="accent5">
                    <a:lumMod val="75000"/>
                  </a:schemeClr>
                </a:solidFill>
                <a:latin typeface="Helvetica-Light" pitchFamily="34" charset="0"/>
              </a:rPr>
              <a:t>Remarks</a:t>
            </a:r>
            <a:endParaRPr lang="en-CA" dirty="0" smtClean="0">
              <a:solidFill>
                <a:schemeClr val="accent5">
                  <a:lumMod val="75000"/>
                </a:schemeClr>
              </a:solidFill>
              <a:latin typeface="Helvetica-Light" pitchFamily="34" charset="0"/>
            </a:endParaRPr>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DotAsia Strategic Directives 2010</a:t>
            </a:r>
            <a:endParaRPr lang="en-CA" dirty="0"/>
          </a:p>
        </p:txBody>
      </p:sp>
      <p:sp>
        <p:nvSpPr>
          <p:cNvPr id="4" name="Subtitle 3"/>
          <p:cNvSpPr>
            <a:spLocks noGrp="1"/>
          </p:cNvSpPr>
          <p:nvPr>
            <p:ph type="subTitle"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Strategic Community Contributions</a:t>
            </a:r>
            <a:endParaRPr lang="en-CA" dirty="0"/>
          </a:p>
        </p:txBody>
      </p:sp>
      <p:sp>
        <p:nvSpPr>
          <p:cNvPr id="3" name="Content Placeholder 2"/>
          <p:cNvSpPr>
            <a:spLocks noGrp="1"/>
          </p:cNvSpPr>
          <p:nvPr>
            <p:ph idx="1"/>
          </p:nvPr>
        </p:nvSpPr>
        <p:spPr/>
        <p:txBody>
          <a:bodyPr/>
          <a:lstStyle/>
          <a:p>
            <a:r>
              <a:rPr lang="en-CA" dirty="0" smtClean="0"/>
              <a:t>Moderation on Sponsorships</a:t>
            </a:r>
          </a:p>
          <a:p>
            <a:r>
              <a:rPr lang="en-CA" dirty="0" smtClean="0"/>
              <a:t>Explore sustainable support</a:t>
            </a:r>
          </a:p>
          <a:p>
            <a:pPr lvl="1"/>
            <a:r>
              <a:rPr lang="en-CA" dirty="0" smtClean="0"/>
              <a:t>Preference on </a:t>
            </a:r>
            <a:r>
              <a:rPr lang="en-CA" b="1" dirty="0" smtClean="0">
                <a:solidFill>
                  <a:srgbClr val="00B0F0"/>
                </a:solidFill>
              </a:rPr>
              <a:t>self-sustainable projects</a:t>
            </a:r>
          </a:p>
          <a:p>
            <a:pPr lvl="1"/>
            <a:r>
              <a:rPr lang="en-CA" dirty="0" smtClean="0"/>
              <a:t>Provide support in </a:t>
            </a:r>
            <a:r>
              <a:rPr lang="en-CA" b="1" dirty="0" smtClean="0">
                <a:solidFill>
                  <a:srgbClr val="00B0F0"/>
                </a:solidFill>
              </a:rPr>
              <a:t>cash flow</a:t>
            </a:r>
          </a:p>
          <a:p>
            <a:pPr lvl="1"/>
            <a:r>
              <a:rPr lang="en-CA" dirty="0" smtClean="0"/>
              <a:t>Aim for </a:t>
            </a:r>
            <a:r>
              <a:rPr lang="en-CA" b="1" dirty="0" smtClean="0">
                <a:solidFill>
                  <a:srgbClr val="00B0F0"/>
                </a:solidFill>
              </a:rPr>
              <a:t>cost-recovery</a:t>
            </a:r>
            <a:r>
              <a:rPr lang="en-CA" dirty="0" smtClean="0"/>
              <a:t> on supported projects</a:t>
            </a:r>
          </a:p>
          <a:p>
            <a:pPr lvl="1"/>
            <a:r>
              <a:rPr lang="en-US" dirty="0" smtClean="0"/>
              <a:t>Utilize </a:t>
            </a:r>
            <a:r>
              <a:rPr lang="en-CA" b="1" dirty="0" smtClean="0">
                <a:solidFill>
                  <a:srgbClr val="00B0F0"/>
                </a:solidFill>
              </a:rPr>
              <a:t>loan or investment </a:t>
            </a:r>
            <a:r>
              <a:rPr lang="en-CA" dirty="0" smtClean="0"/>
              <a:t>structure</a:t>
            </a:r>
          </a:p>
          <a:p>
            <a:r>
              <a:rPr lang="en-CA" dirty="0" smtClean="0"/>
              <a:t>Efforts &amp; Expertise based Contributions</a:t>
            </a:r>
          </a:p>
          <a:p>
            <a:r>
              <a:rPr lang="en-CA" dirty="0" smtClean="0">
                <a:solidFill>
                  <a:schemeClr val="bg1"/>
                </a:solidFill>
              </a:rPr>
              <a:t>.Asia domain names</a:t>
            </a:r>
          </a:p>
          <a:p>
            <a:r>
              <a:rPr lang="en-CA" dirty="0" smtClean="0"/>
              <a:t>Website development and maintenance</a:t>
            </a:r>
          </a:p>
          <a:p>
            <a:r>
              <a:rPr lang="en-CA" dirty="0" smtClean="0"/>
              <a:t>Leveraging network</a:t>
            </a:r>
          </a:p>
        </p:txBody>
      </p:sp>
      <p:sp>
        <p:nvSpPr>
          <p:cNvPr id="4" name="TextBox 3"/>
          <p:cNvSpPr txBox="1"/>
          <p:nvPr/>
        </p:nvSpPr>
        <p:spPr>
          <a:xfrm>
            <a:off x="7740352" y="0"/>
            <a:ext cx="1403648" cy="646331"/>
          </a:xfrm>
          <a:prstGeom prst="rect">
            <a:avLst/>
          </a:prstGeom>
          <a:noFill/>
          <a:effectLst>
            <a:outerShdw blurRad="50800" dist="50800" dir="5400000" algn="ctr" rotWithShape="0">
              <a:srgbClr val="000000">
                <a:alpha val="56000"/>
              </a:srgbClr>
            </a:outerShdw>
          </a:effectLst>
        </p:spPr>
        <p:txBody>
          <a:bodyPr wrap="square" rtlCol="0">
            <a:spAutoFit/>
          </a:bodyPr>
          <a:lstStyle/>
          <a:p>
            <a:pPr algn="ctr"/>
            <a:r>
              <a:rPr lang="en-CA" sz="3600" dirty="0" smtClean="0">
                <a:solidFill>
                  <a:schemeClr val="accent1">
                    <a:lumMod val="60000"/>
                    <a:lumOff val="40000"/>
                  </a:schemeClr>
                </a:solidFill>
                <a:effectLst/>
                <a:latin typeface="Arial Black" pitchFamily="34" charset="0"/>
              </a:rPr>
              <a:t>2010</a:t>
            </a:r>
            <a:endParaRPr lang="en-CA" sz="3600" dirty="0">
              <a:solidFill>
                <a:schemeClr val="accent1">
                  <a:lumMod val="60000"/>
                  <a:lumOff val="40000"/>
                </a:schemeClr>
              </a:solidFill>
              <a:effectLst/>
              <a:latin typeface="Arial Black" pitchFamily="34" charset="0"/>
            </a:endParaRPr>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DotAsia Strategic Directives 2011</a:t>
            </a:r>
            <a:endParaRPr lang="en-CA" dirty="0"/>
          </a:p>
        </p:txBody>
      </p:sp>
      <p:sp>
        <p:nvSpPr>
          <p:cNvPr id="4" name="Subtitle 3"/>
          <p:cNvSpPr>
            <a:spLocks noGrp="1"/>
          </p:cNvSpPr>
          <p:nvPr>
            <p:ph type="subTitle"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25487"/>
          </a:xfrm>
        </p:spPr>
        <p:txBody>
          <a:bodyPr/>
          <a:lstStyle/>
          <a:p>
            <a:r>
              <a:rPr lang="en-US" dirty="0" smtClean="0"/>
              <a:t>Multi-Dimensional Growth</a:t>
            </a:r>
            <a:endParaRPr lang="en-CA" dirty="0"/>
          </a:p>
        </p:txBody>
      </p:sp>
      <p:sp>
        <p:nvSpPr>
          <p:cNvPr id="3" name="Content Placeholder 2"/>
          <p:cNvSpPr>
            <a:spLocks noGrp="1"/>
          </p:cNvSpPr>
          <p:nvPr>
            <p:ph idx="1"/>
          </p:nvPr>
        </p:nvSpPr>
        <p:spPr>
          <a:xfrm>
            <a:off x="457200" y="822722"/>
            <a:ext cx="8229600" cy="5949280"/>
          </a:xfrm>
        </p:spPr>
        <p:txBody>
          <a:bodyPr/>
          <a:lstStyle/>
          <a:p>
            <a:r>
              <a:rPr lang="en-US" dirty="0" smtClean="0"/>
              <a:t>Expansion</a:t>
            </a:r>
          </a:p>
          <a:p>
            <a:pPr lvl="1"/>
            <a:r>
              <a:rPr lang="en-US" dirty="0" smtClean="0"/>
              <a:t>Continue to develop channel</a:t>
            </a:r>
          </a:p>
          <a:p>
            <a:pPr lvl="1"/>
            <a:r>
              <a:rPr lang="en-US" dirty="0" smtClean="0"/>
              <a:t>Launching of </a:t>
            </a:r>
            <a:r>
              <a:rPr lang="en-US" dirty="0" err="1" smtClean="0"/>
              <a:t>IDN.Asia</a:t>
            </a:r>
            <a:r>
              <a:rPr lang="en-US" dirty="0" smtClean="0"/>
              <a:t> </a:t>
            </a:r>
          </a:p>
          <a:p>
            <a:r>
              <a:rPr lang="en-US" dirty="0" smtClean="0"/>
              <a:t>Horizontal Development</a:t>
            </a:r>
          </a:p>
          <a:p>
            <a:pPr lvl="1"/>
            <a:r>
              <a:rPr lang="en-US" dirty="0" smtClean="0"/>
              <a:t>Support other TLDs</a:t>
            </a:r>
          </a:p>
          <a:p>
            <a:pPr lvl="1"/>
            <a:r>
              <a:rPr lang="en-US" dirty="0" smtClean="0"/>
              <a:t>Explore New </a:t>
            </a:r>
            <a:r>
              <a:rPr lang="en-US" dirty="0" err="1" smtClean="0"/>
              <a:t>gTLD</a:t>
            </a:r>
            <a:r>
              <a:rPr lang="en-US" dirty="0" smtClean="0"/>
              <a:t> Opportunities</a:t>
            </a:r>
          </a:p>
          <a:p>
            <a:r>
              <a:rPr lang="en-US" dirty="0" smtClean="0"/>
              <a:t>Vertical Development</a:t>
            </a:r>
          </a:p>
          <a:p>
            <a:pPr lvl="1"/>
            <a:r>
              <a:rPr lang="en-US" dirty="0" smtClean="0"/>
              <a:t>Vertical Integration Deregulation</a:t>
            </a:r>
          </a:p>
          <a:p>
            <a:pPr lvl="1"/>
            <a:r>
              <a:rPr lang="en-US" dirty="0" smtClean="0"/>
              <a:t>Secondary Market</a:t>
            </a:r>
          </a:p>
          <a:p>
            <a:r>
              <a:rPr lang="en-US" dirty="0" smtClean="0"/>
              <a:t>Diversification</a:t>
            </a:r>
          </a:p>
          <a:p>
            <a:pPr lvl="1"/>
            <a:r>
              <a:rPr lang="en-US" dirty="0" smtClean="0"/>
              <a:t>.Asia Domains &amp; Other Investments</a:t>
            </a:r>
          </a:p>
          <a:p>
            <a:pPr lvl="1"/>
            <a:r>
              <a:rPr lang="en-US" dirty="0" smtClean="0"/>
              <a:t>Leveraging Funding Sources</a:t>
            </a:r>
          </a:p>
        </p:txBody>
      </p:sp>
      <p:sp>
        <p:nvSpPr>
          <p:cNvPr id="5" name="TextBox 4"/>
          <p:cNvSpPr txBox="1"/>
          <p:nvPr/>
        </p:nvSpPr>
        <p:spPr>
          <a:xfrm>
            <a:off x="7740352" y="0"/>
            <a:ext cx="1403648" cy="646331"/>
          </a:xfrm>
          <a:prstGeom prst="rect">
            <a:avLst/>
          </a:prstGeom>
          <a:noFill/>
          <a:effectLst>
            <a:outerShdw blurRad="50800" dist="50800" dir="5400000" algn="ctr" rotWithShape="0">
              <a:srgbClr val="000000">
                <a:alpha val="56000"/>
              </a:srgbClr>
            </a:outerShdw>
          </a:effectLst>
        </p:spPr>
        <p:txBody>
          <a:bodyPr wrap="square" rtlCol="0">
            <a:spAutoFit/>
          </a:bodyPr>
          <a:lstStyle/>
          <a:p>
            <a:pPr algn="ctr"/>
            <a:r>
              <a:rPr lang="en-CA" sz="3600" dirty="0" smtClean="0">
                <a:solidFill>
                  <a:schemeClr val="accent1">
                    <a:lumMod val="60000"/>
                    <a:lumOff val="40000"/>
                  </a:schemeClr>
                </a:solidFill>
                <a:effectLst/>
                <a:latin typeface="Arial Black" pitchFamily="34" charset="0"/>
              </a:rPr>
              <a:t>2011</a:t>
            </a:r>
            <a:endParaRPr lang="en-CA" sz="3600" dirty="0">
              <a:solidFill>
                <a:schemeClr val="accent1">
                  <a:lumMod val="60000"/>
                  <a:lumOff val="40000"/>
                </a:schemeClr>
              </a:solidFill>
              <a:effectLst/>
              <a:latin typeface="Arial Black"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2011: A Year of Exploration</a:t>
            </a:r>
            <a:endParaRPr lang="en-CA" dirty="0"/>
          </a:p>
        </p:txBody>
      </p:sp>
      <p:sp>
        <p:nvSpPr>
          <p:cNvPr id="4" name="Subtitle 3"/>
          <p:cNvSpPr>
            <a:spLocks noGrp="1"/>
          </p:cNvSpPr>
          <p:nvPr>
            <p:ph type="subTitle"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2012: A Year of Investment</a:t>
            </a:r>
            <a:endParaRPr lang="en-CA" dirty="0"/>
          </a:p>
        </p:txBody>
      </p:sp>
      <p:sp>
        <p:nvSpPr>
          <p:cNvPr id="3" name="Text Placeholder 2"/>
          <p:cNvSpPr>
            <a:spLocks noGrp="1"/>
          </p:cNvSpPr>
          <p:nvPr>
            <p:ph type="subTitle" idx="1"/>
          </p:nvPr>
        </p:nvSpPr>
        <p:spPr/>
        <p:txBody>
          <a:bodyPr/>
          <a:lstStyle/>
          <a:p>
            <a:pPr algn="ctr"/>
            <a:r>
              <a:rPr lang="en-CA" dirty="0" smtClean="0"/>
              <a:t>Continued Investments into Expansion</a:t>
            </a:r>
          </a:p>
          <a:p>
            <a:pPr algn="ctr"/>
            <a:r>
              <a:rPr lang="en-CA" dirty="0" smtClean="0"/>
              <a:t>Investments into New </a:t>
            </a:r>
            <a:r>
              <a:rPr lang="en-CA" dirty="0" err="1" smtClean="0"/>
              <a:t>gTLDs</a:t>
            </a:r>
            <a:endParaRPr lang="en-CA" dirty="0" smtClean="0"/>
          </a:p>
          <a:p>
            <a:pPr algn="ctr"/>
            <a:r>
              <a:rPr lang="en-CA" dirty="0" smtClean="0"/>
              <a:t>Investment into New Office Space</a:t>
            </a:r>
          </a:p>
          <a:p>
            <a:pPr algn="ctr"/>
            <a:endParaRPr lang="en-CA" dirty="0" smtClean="0"/>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612" y="274638"/>
            <a:ext cx="10498766" cy="634082"/>
          </a:xfrm>
        </p:spPr>
        <p:txBody>
          <a:bodyPr>
            <a:normAutofit fontScale="90000"/>
          </a:bodyPr>
          <a:lstStyle/>
          <a:p>
            <a:endParaRPr lang="en-CA"/>
          </a:p>
        </p:txBody>
      </p:sp>
      <p:sp>
        <p:nvSpPr>
          <p:cNvPr id="3" name="Content Placeholder 2"/>
          <p:cNvSpPr>
            <a:spLocks noGrp="1"/>
          </p:cNvSpPr>
          <p:nvPr>
            <p:ph idx="1"/>
          </p:nvPr>
        </p:nvSpPr>
        <p:spPr>
          <a:xfrm>
            <a:off x="-936612" y="980728"/>
            <a:ext cx="10498766" cy="5328592"/>
          </a:xfrm>
        </p:spPr>
        <p:txBody>
          <a:bodyPr/>
          <a:lstStyle/>
          <a:p>
            <a:endParaRPr lang="en-CA" dirty="0"/>
          </a:p>
        </p:txBody>
      </p:sp>
      <p:pic>
        <p:nvPicPr>
          <p:cNvPr id="7680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71287" y="2084855"/>
            <a:ext cx="5909607" cy="2495551"/>
          </a:xfrm>
          <a:prstGeom prst="rect">
            <a:avLst/>
          </a:prstGeom>
          <a:noFill/>
          <a:ln w="9525">
            <a:noFill/>
            <a:miter lim="800000"/>
            <a:headEnd/>
            <a:tailEnd/>
          </a:ln>
        </p:spPr>
      </p:pic>
      <p:grpSp>
        <p:nvGrpSpPr>
          <p:cNvPr id="4" name="Group 43"/>
          <p:cNvGrpSpPr/>
          <p:nvPr/>
        </p:nvGrpSpPr>
        <p:grpSpPr>
          <a:xfrm>
            <a:off x="-1548680" y="3068959"/>
            <a:ext cx="11632716" cy="4251766"/>
            <a:chOff x="0" y="2301716"/>
            <a:chExt cx="9118462" cy="3188825"/>
          </a:xfrm>
        </p:grpSpPr>
        <p:pic>
          <p:nvPicPr>
            <p:cNvPr id="76805" name="Picture 5"/>
            <p:cNvPicPr>
              <a:picLocks noChangeAspect="1" noChangeArrowheads="1"/>
            </p:cNvPicPr>
            <p:nvPr/>
          </p:nvPicPr>
          <p:blipFill>
            <a:blip r:embed="rId3" cstate="print"/>
            <a:srcRect/>
            <a:stretch>
              <a:fillRect/>
            </a:stretch>
          </p:blipFill>
          <p:spPr bwMode="auto">
            <a:xfrm>
              <a:off x="4860032" y="4443958"/>
              <a:ext cx="1610664" cy="1046583"/>
            </a:xfrm>
            <a:prstGeom prst="rect">
              <a:avLst/>
            </a:prstGeom>
            <a:ln>
              <a:noFill/>
            </a:ln>
            <a:effectLst>
              <a:outerShdw blurRad="292100" dist="139700" dir="2700000" algn="tl" rotWithShape="0">
                <a:srgbClr val="333333">
                  <a:alpha val="65000"/>
                </a:srgbClr>
              </a:outerShdw>
            </a:effectLst>
          </p:spPr>
        </p:pic>
        <p:pic>
          <p:nvPicPr>
            <p:cNvPr id="18" name="Picture 4"/>
            <p:cNvPicPr>
              <a:picLocks noChangeAspect="1" noChangeArrowheads="1"/>
            </p:cNvPicPr>
            <p:nvPr/>
          </p:nvPicPr>
          <p:blipFill>
            <a:blip r:embed="rId4" cstate="print"/>
            <a:srcRect/>
            <a:stretch>
              <a:fillRect/>
            </a:stretch>
          </p:blipFill>
          <p:spPr bwMode="auto">
            <a:xfrm>
              <a:off x="0" y="3995231"/>
              <a:ext cx="1656184" cy="1148269"/>
            </a:xfrm>
            <a:prstGeom prst="rect">
              <a:avLst/>
            </a:prstGeom>
            <a:ln>
              <a:noFill/>
            </a:ln>
            <a:effectLst>
              <a:outerShdw blurRad="292100" dist="139700" dir="2700000" algn="tl" rotWithShape="0">
                <a:srgbClr val="333333">
                  <a:alpha val="65000"/>
                </a:srgbClr>
              </a:outerShdw>
            </a:effectLst>
          </p:spPr>
        </p:pic>
        <p:pic>
          <p:nvPicPr>
            <p:cNvPr id="31" name="Picture 3"/>
            <p:cNvPicPr>
              <a:picLocks noChangeAspect="1" noChangeArrowheads="1"/>
            </p:cNvPicPr>
            <p:nvPr/>
          </p:nvPicPr>
          <p:blipFill>
            <a:blip r:embed="rId5" cstate="print"/>
            <a:srcRect/>
            <a:stretch>
              <a:fillRect/>
            </a:stretch>
          </p:blipFill>
          <p:spPr bwMode="auto">
            <a:xfrm>
              <a:off x="7224889" y="2301716"/>
              <a:ext cx="1893573" cy="1422474"/>
            </a:xfrm>
            <a:prstGeom prst="rect">
              <a:avLst/>
            </a:prstGeom>
            <a:ln>
              <a:noFill/>
            </a:ln>
            <a:effectLst>
              <a:outerShdw blurRad="292100" dist="139700" dir="2700000" algn="tl" rotWithShape="0">
                <a:srgbClr val="333333">
                  <a:alpha val="65000"/>
                </a:srgbClr>
              </a:outerShdw>
            </a:effectLst>
          </p:spPr>
        </p:pic>
      </p:grpSp>
      <p:grpSp>
        <p:nvGrpSpPr>
          <p:cNvPr id="5" name="Group 40"/>
          <p:cNvGrpSpPr/>
          <p:nvPr/>
        </p:nvGrpSpPr>
        <p:grpSpPr>
          <a:xfrm>
            <a:off x="-1548680" y="0"/>
            <a:ext cx="11665296" cy="6866149"/>
            <a:chOff x="0" y="0"/>
            <a:chExt cx="9144000" cy="5149612"/>
          </a:xfrm>
        </p:grpSpPr>
        <p:pic>
          <p:nvPicPr>
            <p:cNvPr id="9" name="Picture 3"/>
            <p:cNvPicPr>
              <a:picLocks noChangeAspect="1" noChangeArrowheads="1"/>
            </p:cNvPicPr>
            <p:nvPr/>
          </p:nvPicPr>
          <p:blipFill>
            <a:blip r:embed="rId6" cstate="print"/>
            <a:srcRect/>
            <a:stretch>
              <a:fillRect/>
            </a:stretch>
          </p:blipFill>
          <p:spPr bwMode="auto">
            <a:xfrm>
              <a:off x="1835696" y="0"/>
              <a:ext cx="1638352" cy="1068704"/>
            </a:xfrm>
            <a:prstGeom prst="rect">
              <a:avLst/>
            </a:prstGeom>
            <a:ln>
              <a:noFill/>
            </a:ln>
            <a:effectLst>
              <a:outerShdw blurRad="292100" dist="139700" dir="2700000" algn="tl" rotWithShape="0">
                <a:srgbClr val="333333">
                  <a:alpha val="65000"/>
                </a:srgbClr>
              </a:outerShdw>
            </a:effectLst>
          </p:spPr>
        </p:pic>
        <p:pic>
          <p:nvPicPr>
            <p:cNvPr id="12" name="Picture 2"/>
            <p:cNvPicPr>
              <a:picLocks noChangeAspect="1" noChangeArrowheads="1"/>
            </p:cNvPicPr>
            <p:nvPr/>
          </p:nvPicPr>
          <p:blipFill>
            <a:blip r:embed="rId7" cstate="print"/>
            <a:srcRect/>
            <a:stretch>
              <a:fillRect/>
            </a:stretch>
          </p:blipFill>
          <p:spPr bwMode="auto">
            <a:xfrm>
              <a:off x="2652889" y="843558"/>
              <a:ext cx="1512168" cy="1048419"/>
            </a:xfrm>
            <a:prstGeom prst="rect">
              <a:avLst/>
            </a:prstGeom>
            <a:ln>
              <a:noFill/>
            </a:ln>
            <a:effectLst>
              <a:outerShdw blurRad="292100" dist="139700" dir="2700000" algn="tl" rotWithShape="0">
                <a:srgbClr val="333333">
                  <a:alpha val="65000"/>
                </a:srgbClr>
              </a:outerShdw>
            </a:effectLst>
          </p:spPr>
        </p:pic>
        <p:pic>
          <p:nvPicPr>
            <p:cNvPr id="27" name="Picture 3"/>
            <p:cNvPicPr>
              <a:picLocks noChangeAspect="1" noChangeArrowheads="1"/>
            </p:cNvPicPr>
            <p:nvPr/>
          </p:nvPicPr>
          <p:blipFill>
            <a:blip r:embed="rId8" cstate="print"/>
            <a:srcRect/>
            <a:stretch>
              <a:fillRect/>
            </a:stretch>
          </p:blipFill>
          <p:spPr bwMode="auto">
            <a:xfrm>
              <a:off x="0" y="2931790"/>
              <a:ext cx="1767710" cy="1155461"/>
            </a:xfrm>
            <a:prstGeom prst="rect">
              <a:avLst/>
            </a:prstGeom>
            <a:ln>
              <a:noFill/>
            </a:ln>
            <a:effectLst>
              <a:outerShdw blurRad="292100" dist="139700" dir="2700000" algn="tl" rotWithShape="0">
                <a:srgbClr val="333333">
                  <a:alpha val="65000"/>
                </a:srgbClr>
              </a:outerShdw>
            </a:effectLst>
          </p:spPr>
        </p:pic>
        <p:pic>
          <p:nvPicPr>
            <p:cNvPr id="33" name="Picture 5"/>
            <p:cNvPicPr>
              <a:picLocks noChangeAspect="1" noChangeArrowheads="1"/>
            </p:cNvPicPr>
            <p:nvPr/>
          </p:nvPicPr>
          <p:blipFill>
            <a:blip r:embed="rId9" cstate="print"/>
            <a:srcRect/>
            <a:stretch>
              <a:fillRect/>
            </a:stretch>
          </p:blipFill>
          <p:spPr bwMode="auto">
            <a:xfrm>
              <a:off x="7380312" y="3903052"/>
              <a:ext cx="1763688" cy="1240448"/>
            </a:xfrm>
            <a:prstGeom prst="rect">
              <a:avLst/>
            </a:prstGeom>
            <a:ln>
              <a:noFill/>
            </a:ln>
            <a:effectLst>
              <a:outerShdw blurRad="292100" dist="139700" dir="2700000" algn="tl" rotWithShape="0">
                <a:srgbClr val="333333">
                  <a:alpha val="65000"/>
                </a:srgbClr>
              </a:outerShdw>
            </a:effectLst>
          </p:spPr>
        </p:pic>
        <p:pic>
          <p:nvPicPr>
            <p:cNvPr id="15" name="Picture 3"/>
            <p:cNvPicPr>
              <a:picLocks noChangeAspect="1" noChangeArrowheads="1"/>
            </p:cNvPicPr>
            <p:nvPr/>
          </p:nvPicPr>
          <p:blipFill>
            <a:blip r:embed="rId10" cstate="print"/>
            <a:srcRect/>
            <a:stretch>
              <a:fillRect/>
            </a:stretch>
          </p:blipFill>
          <p:spPr bwMode="auto">
            <a:xfrm>
              <a:off x="2915816" y="3723878"/>
              <a:ext cx="2056381" cy="1425734"/>
            </a:xfrm>
            <a:prstGeom prst="rect">
              <a:avLst/>
            </a:prstGeom>
            <a:ln>
              <a:noFill/>
            </a:ln>
            <a:effectLst>
              <a:outerShdw blurRad="292100" dist="139700" dir="2700000" algn="tl" rotWithShape="0">
                <a:srgbClr val="333333">
                  <a:alpha val="65000"/>
                </a:srgbClr>
              </a:outerShdw>
            </a:effectLst>
          </p:spPr>
        </p:pic>
      </p:grpSp>
      <p:grpSp>
        <p:nvGrpSpPr>
          <p:cNvPr id="7" name="Group 41"/>
          <p:cNvGrpSpPr/>
          <p:nvPr/>
        </p:nvGrpSpPr>
        <p:grpSpPr>
          <a:xfrm>
            <a:off x="-324543" y="0"/>
            <a:ext cx="9845511" cy="5962712"/>
            <a:chOff x="959556" y="0"/>
            <a:chExt cx="7717537" cy="4472034"/>
          </a:xfrm>
        </p:grpSpPr>
        <p:pic>
          <p:nvPicPr>
            <p:cNvPr id="21" name="Picture 5"/>
            <p:cNvPicPr>
              <a:picLocks noChangeAspect="1" noChangeArrowheads="1"/>
            </p:cNvPicPr>
            <p:nvPr/>
          </p:nvPicPr>
          <p:blipFill>
            <a:blip r:embed="rId11" cstate="print"/>
            <a:srcRect/>
            <a:stretch>
              <a:fillRect/>
            </a:stretch>
          </p:blipFill>
          <p:spPr bwMode="auto">
            <a:xfrm>
              <a:off x="6265333" y="0"/>
              <a:ext cx="2411760" cy="1572277"/>
            </a:xfrm>
            <a:prstGeom prst="rect">
              <a:avLst/>
            </a:prstGeom>
            <a:ln>
              <a:noFill/>
            </a:ln>
            <a:effectLst>
              <a:outerShdw blurRad="292100" dist="139700" dir="2700000" algn="tl" rotWithShape="0">
                <a:srgbClr val="333333">
                  <a:alpha val="65000"/>
                </a:srgbClr>
              </a:outerShdw>
            </a:effectLst>
          </p:spPr>
        </p:pic>
        <p:pic>
          <p:nvPicPr>
            <p:cNvPr id="25" name="Picture 4"/>
            <p:cNvPicPr>
              <a:picLocks noChangeAspect="1" noChangeArrowheads="1"/>
            </p:cNvPicPr>
            <p:nvPr/>
          </p:nvPicPr>
          <p:blipFill>
            <a:blip r:embed="rId12" cstate="print"/>
            <a:srcRect/>
            <a:stretch>
              <a:fillRect/>
            </a:stretch>
          </p:blipFill>
          <p:spPr bwMode="auto">
            <a:xfrm>
              <a:off x="959556" y="1329612"/>
              <a:ext cx="1800200" cy="1199448"/>
            </a:xfrm>
            <a:prstGeom prst="rect">
              <a:avLst/>
            </a:prstGeom>
            <a:ln>
              <a:noFill/>
            </a:ln>
            <a:effectLst>
              <a:outerShdw blurRad="292100" dist="139700" dir="2700000" algn="tl" rotWithShape="0">
                <a:srgbClr val="333333">
                  <a:alpha val="65000"/>
                </a:srgbClr>
              </a:outerShdw>
            </a:effectLst>
          </p:spPr>
        </p:pic>
        <p:pic>
          <p:nvPicPr>
            <p:cNvPr id="26" name="Picture 7"/>
            <p:cNvPicPr>
              <a:picLocks noChangeAspect="1" noChangeArrowheads="1"/>
            </p:cNvPicPr>
            <p:nvPr/>
          </p:nvPicPr>
          <p:blipFill>
            <a:blip r:embed="rId13" cstate="print"/>
            <a:srcRect/>
            <a:stretch>
              <a:fillRect/>
            </a:stretch>
          </p:blipFill>
          <p:spPr bwMode="auto">
            <a:xfrm>
              <a:off x="3419872" y="0"/>
              <a:ext cx="1806328" cy="1203598"/>
            </a:xfrm>
            <a:prstGeom prst="rect">
              <a:avLst/>
            </a:prstGeom>
            <a:ln>
              <a:noFill/>
            </a:ln>
            <a:effectLst>
              <a:outerShdw blurRad="292100" dist="139700" dir="2700000" algn="tl" rotWithShape="0">
                <a:srgbClr val="333333">
                  <a:alpha val="65000"/>
                </a:srgbClr>
              </a:outerShdw>
            </a:effectLst>
          </p:spPr>
        </p:pic>
        <p:pic>
          <p:nvPicPr>
            <p:cNvPr id="34" name="Picture 2"/>
            <p:cNvPicPr>
              <a:picLocks noChangeAspect="1" noChangeArrowheads="1"/>
            </p:cNvPicPr>
            <p:nvPr/>
          </p:nvPicPr>
          <p:blipFill>
            <a:blip r:embed="rId14" cstate="print"/>
            <a:srcRect/>
            <a:stretch>
              <a:fillRect/>
            </a:stretch>
          </p:blipFill>
          <p:spPr bwMode="auto">
            <a:xfrm>
              <a:off x="1403648" y="3363838"/>
              <a:ext cx="1838998" cy="1108196"/>
            </a:xfrm>
            <a:prstGeom prst="rect">
              <a:avLst/>
            </a:prstGeom>
            <a:ln>
              <a:noFill/>
            </a:ln>
            <a:effectLst>
              <a:outerShdw blurRad="292100" dist="139700" dir="2700000" algn="tl" rotWithShape="0">
                <a:srgbClr val="333333">
                  <a:alpha val="65000"/>
                </a:srgbClr>
              </a:outerShdw>
            </a:effectLst>
          </p:spPr>
        </p:pic>
        <p:pic>
          <p:nvPicPr>
            <p:cNvPr id="76803" name="Picture 3"/>
            <p:cNvPicPr>
              <a:picLocks noChangeAspect="1" noChangeArrowheads="1"/>
            </p:cNvPicPr>
            <p:nvPr/>
          </p:nvPicPr>
          <p:blipFill>
            <a:blip r:embed="rId15" cstate="print"/>
            <a:srcRect/>
            <a:stretch>
              <a:fillRect/>
            </a:stretch>
          </p:blipFill>
          <p:spPr bwMode="auto">
            <a:xfrm>
              <a:off x="5868144" y="3219822"/>
              <a:ext cx="1773095" cy="1152128"/>
            </a:xfrm>
            <a:prstGeom prst="rect">
              <a:avLst/>
            </a:prstGeom>
            <a:ln>
              <a:noFill/>
            </a:ln>
            <a:effectLst>
              <a:outerShdw blurRad="292100" dist="139700" dir="2700000" algn="tl" rotWithShape="0">
                <a:srgbClr val="333333">
                  <a:alpha val="65000"/>
                </a:srgbClr>
              </a:outerShdw>
            </a:effectLst>
          </p:spPr>
        </p:pic>
      </p:grpSp>
      <p:grpSp>
        <p:nvGrpSpPr>
          <p:cNvPr id="8" name="Group 39"/>
          <p:cNvGrpSpPr/>
          <p:nvPr/>
        </p:nvGrpSpPr>
        <p:grpSpPr>
          <a:xfrm>
            <a:off x="-1308722" y="0"/>
            <a:ext cx="11405090" cy="5958927"/>
            <a:chOff x="188094" y="-2"/>
            <a:chExt cx="8940034" cy="4469195"/>
          </a:xfrm>
        </p:grpSpPr>
        <p:pic>
          <p:nvPicPr>
            <p:cNvPr id="6" name="Picture 2"/>
            <p:cNvPicPr>
              <a:picLocks noChangeAspect="1" noChangeArrowheads="1"/>
            </p:cNvPicPr>
            <p:nvPr/>
          </p:nvPicPr>
          <p:blipFill>
            <a:blip r:embed="rId16" cstate="print"/>
            <a:srcRect/>
            <a:stretch>
              <a:fillRect/>
            </a:stretch>
          </p:blipFill>
          <p:spPr bwMode="auto">
            <a:xfrm>
              <a:off x="188094" y="-2"/>
              <a:ext cx="2051720" cy="1338345"/>
            </a:xfrm>
            <a:prstGeom prst="rect">
              <a:avLst/>
            </a:prstGeom>
            <a:ln>
              <a:noFill/>
            </a:ln>
            <a:effectLst>
              <a:outerShdw blurRad="292100" dist="139700" dir="2700000" algn="tl" rotWithShape="0">
                <a:srgbClr val="333333">
                  <a:alpha val="65000"/>
                </a:srgbClr>
              </a:outerShdw>
            </a:effectLst>
          </p:spPr>
        </p:pic>
        <p:pic>
          <p:nvPicPr>
            <p:cNvPr id="23" name="Picture 4"/>
            <p:cNvPicPr>
              <a:picLocks noChangeAspect="1" noChangeArrowheads="1"/>
            </p:cNvPicPr>
            <p:nvPr/>
          </p:nvPicPr>
          <p:blipFill>
            <a:blip r:embed="rId17" cstate="print"/>
            <a:srcRect/>
            <a:stretch>
              <a:fillRect/>
            </a:stretch>
          </p:blipFill>
          <p:spPr bwMode="auto">
            <a:xfrm>
              <a:off x="5220072" y="0"/>
              <a:ext cx="2161353" cy="1440160"/>
            </a:xfrm>
            <a:prstGeom prst="rect">
              <a:avLst/>
            </a:prstGeom>
            <a:ln>
              <a:noFill/>
            </a:ln>
            <a:effectLst>
              <a:outerShdw blurRad="292100" dist="139700" dir="2700000" algn="tl" rotWithShape="0">
                <a:srgbClr val="333333">
                  <a:alpha val="65000"/>
                </a:srgbClr>
              </a:outerShdw>
            </a:effectLst>
          </p:spPr>
        </p:pic>
        <p:pic>
          <p:nvPicPr>
            <p:cNvPr id="32" name="Picture 4"/>
            <p:cNvPicPr>
              <a:picLocks noChangeAspect="1" noChangeArrowheads="1"/>
            </p:cNvPicPr>
            <p:nvPr/>
          </p:nvPicPr>
          <p:blipFill>
            <a:blip r:embed="rId18" cstate="print"/>
            <a:srcRect/>
            <a:stretch>
              <a:fillRect/>
            </a:stretch>
          </p:blipFill>
          <p:spPr bwMode="auto">
            <a:xfrm>
              <a:off x="7635074" y="3003796"/>
              <a:ext cx="1493054" cy="1050103"/>
            </a:xfrm>
            <a:prstGeom prst="rect">
              <a:avLst/>
            </a:prstGeom>
            <a:ln>
              <a:noFill/>
            </a:ln>
            <a:effectLst>
              <a:outerShdw blurRad="292100" dist="139700" dir="2700000" algn="tl" rotWithShape="0">
                <a:srgbClr val="333333">
                  <a:alpha val="65000"/>
                </a:srgbClr>
              </a:outerShdw>
            </a:effectLst>
          </p:spPr>
        </p:pic>
        <p:pic>
          <p:nvPicPr>
            <p:cNvPr id="76804" name="Picture 4"/>
            <p:cNvPicPr>
              <a:picLocks noChangeAspect="1" noChangeArrowheads="1"/>
            </p:cNvPicPr>
            <p:nvPr/>
          </p:nvPicPr>
          <p:blipFill>
            <a:blip r:embed="rId19" cstate="print"/>
            <a:srcRect/>
            <a:stretch>
              <a:fillRect/>
            </a:stretch>
          </p:blipFill>
          <p:spPr bwMode="auto">
            <a:xfrm>
              <a:off x="4355976" y="3507854"/>
              <a:ext cx="1479477" cy="961339"/>
            </a:xfrm>
            <a:prstGeom prst="rect">
              <a:avLst/>
            </a:prstGeom>
            <a:ln>
              <a:noFill/>
            </a:ln>
            <a:effectLst>
              <a:outerShdw blurRad="292100" dist="139700" dir="2700000" algn="tl" rotWithShape="0">
                <a:srgbClr val="333333">
                  <a:alpha val="65000"/>
                </a:srgbClr>
              </a:outerShdw>
            </a:effectLst>
          </p:spPr>
        </p:pic>
      </p:grpSp>
      <p:grpSp>
        <p:nvGrpSpPr>
          <p:cNvPr id="10" name="Group 42"/>
          <p:cNvGrpSpPr/>
          <p:nvPr/>
        </p:nvGrpSpPr>
        <p:grpSpPr>
          <a:xfrm>
            <a:off x="-1044624" y="1412776"/>
            <a:ext cx="10738546" cy="5841650"/>
            <a:chOff x="410075" y="1059580"/>
            <a:chExt cx="8417555" cy="4381237"/>
          </a:xfrm>
        </p:grpSpPr>
        <p:pic>
          <p:nvPicPr>
            <p:cNvPr id="24" name="Picture 5"/>
            <p:cNvPicPr>
              <a:picLocks noChangeAspect="1" noChangeArrowheads="1"/>
            </p:cNvPicPr>
            <p:nvPr/>
          </p:nvPicPr>
          <p:blipFill>
            <a:blip r:embed="rId20" cstate="print"/>
            <a:srcRect/>
            <a:stretch>
              <a:fillRect/>
            </a:stretch>
          </p:blipFill>
          <p:spPr bwMode="auto">
            <a:xfrm>
              <a:off x="1651853" y="1059580"/>
              <a:ext cx="1621013" cy="1080119"/>
            </a:xfrm>
            <a:prstGeom prst="rect">
              <a:avLst/>
            </a:prstGeom>
            <a:ln>
              <a:noFill/>
            </a:ln>
            <a:effectLst>
              <a:outerShdw blurRad="292100" dist="139700" dir="2700000" algn="tl" rotWithShape="0">
                <a:srgbClr val="333333">
                  <a:alpha val="65000"/>
                </a:srgbClr>
              </a:outerShdw>
            </a:effectLst>
          </p:spPr>
        </p:pic>
        <p:pic>
          <p:nvPicPr>
            <p:cNvPr id="28" name="Picture 2"/>
            <p:cNvPicPr>
              <a:picLocks noChangeAspect="1" noChangeArrowheads="1"/>
            </p:cNvPicPr>
            <p:nvPr/>
          </p:nvPicPr>
          <p:blipFill>
            <a:blip r:embed="rId21" cstate="print"/>
            <a:srcRect/>
            <a:stretch>
              <a:fillRect/>
            </a:stretch>
          </p:blipFill>
          <p:spPr bwMode="auto">
            <a:xfrm>
              <a:off x="7126964" y="1329610"/>
              <a:ext cx="1700666" cy="1152128"/>
            </a:xfrm>
            <a:prstGeom prst="rect">
              <a:avLst/>
            </a:prstGeom>
            <a:ln>
              <a:noFill/>
            </a:ln>
            <a:effectLst>
              <a:outerShdw blurRad="292100" dist="139700" dir="2700000" algn="tl" rotWithShape="0">
                <a:srgbClr val="333333">
                  <a:alpha val="65000"/>
                </a:srgbClr>
              </a:outerShdw>
            </a:effectLst>
          </p:spPr>
        </p:pic>
        <p:pic>
          <p:nvPicPr>
            <p:cNvPr id="29" name="Picture 2"/>
            <p:cNvPicPr>
              <a:picLocks noChangeAspect="1" noChangeArrowheads="1"/>
            </p:cNvPicPr>
            <p:nvPr/>
          </p:nvPicPr>
          <p:blipFill>
            <a:blip r:embed="rId22" cstate="print"/>
            <a:srcRect/>
            <a:stretch>
              <a:fillRect/>
            </a:stretch>
          </p:blipFill>
          <p:spPr bwMode="auto">
            <a:xfrm>
              <a:off x="410075" y="2139700"/>
              <a:ext cx="1911726" cy="1274471"/>
            </a:xfrm>
            <a:prstGeom prst="rect">
              <a:avLst/>
            </a:prstGeom>
            <a:ln>
              <a:noFill/>
            </a:ln>
            <a:effectLst>
              <a:outerShdw blurRad="292100" dist="139700" dir="2700000" algn="tl" rotWithShape="0">
                <a:srgbClr val="333333">
                  <a:alpha val="65000"/>
                </a:srgbClr>
              </a:outerShdw>
            </a:effectLst>
          </p:spPr>
        </p:pic>
        <p:pic>
          <p:nvPicPr>
            <p:cNvPr id="30" name="Picture 2"/>
            <p:cNvPicPr>
              <a:picLocks noChangeAspect="1" noChangeArrowheads="1"/>
            </p:cNvPicPr>
            <p:nvPr/>
          </p:nvPicPr>
          <p:blipFill>
            <a:blip r:embed="rId23" cstate="print"/>
            <a:srcRect/>
            <a:stretch>
              <a:fillRect/>
            </a:stretch>
          </p:blipFill>
          <p:spPr bwMode="auto">
            <a:xfrm>
              <a:off x="1691680" y="4299942"/>
              <a:ext cx="1183377" cy="843558"/>
            </a:xfrm>
            <a:prstGeom prst="rect">
              <a:avLst/>
            </a:prstGeom>
            <a:ln>
              <a:noFill/>
            </a:ln>
            <a:effectLst>
              <a:outerShdw blurRad="292100" dist="139700" dir="2700000" algn="tl" rotWithShape="0">
                <a:srgbClr val="333333">
                  <a:alpha val="65000"/>
                </a:srgbClr>
              </a:outerShdw>
            </a:effectLst>
          </p:spPr>
        </p:pic>
        <p:pic>
          <p:nvPicPr>
            <p:cNvPr id="76807" name="Picture 7"/>
            <p:cNvPicPr>
              <a:picLocks noChangeAspect="1" noChangeArrowheads="1"/>
            </p:cNvPicPr>
            <p:nvPr/>
          </p:nvPicPr>
          <p:blipFill>
            <a:blip r:embed="rId24" cstate="print"/>
            <a:srcRect/>
            <a:stretch>
              <a:fillRect/>
            </a:stretch>
          </p:blipFill>
          <p:spPr bwMode="auto">
            <a:xfrm>
              <a:off x="6084168" y="4371950"/>
              <a:ext cx="1644958" cy="1068867"/>
            </a:xfrm>
            <a:prstGeom prst="rect">
              <a:avLst/>
            </a:prstGeom>
            <a:ln>
              <a:noFill/>
            </a:ln>
            <a:effectLst>
              <a:outerShdw blurRad="292100" dist="139700" dir="2700000" algn="tl" rotWithShape="0">
                <a:srgbClr val="333333">
                  <a:alpha val="65000"/>
                </a:srgbClr>
              </a:outerShdw>
            </a:effectLst>
          </p:spPr>
        </p:pic>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https://photos-5.dropbox.com/t/0/AACMlGmudiOgkrO7wo1tLF0pLEmedv6kj6XCHU_w0pO_sQ/10/30032684/jpeg/32x32/2/1361689200/0/2/20120823_101258.jpg/7Yjodil3R0g6kYOVVB9SX6qmadkwYLPVi1PPXb-0_8k?size=1024x768&amp;size_mode=2"/>
          <p:cNvPicPr>
            <a:picLocks noChangeAspect="1" noChangeArrowheads="1"/>
          </p:cNvPicPr>
          <p:nvPr/>
        </p:nvPicPr>
        <p:blipFill>
          <a:blip r:embed="rId2" cstate="print">
            <a:lum bright="20000"/>
          </a:blip>
          <a:srcRect/>
          <a:stretch>
            <a:fillRect/>
          </a:stretch>
        </p:blipFill>
        <p:spPr bwMode="auto">
          <a:xfrm>
            <a:off x="0" y="0"/>
            <a:ext cx="9753600" cy="7315200"/>
          </a:xfrm>
          <a:prstGeom prst="rect">
            <a:avLst/>
          </a:prstGeom>
          <a:noFill/>
        </p:spPr>
      </p:pic>
      <p:sp>
        <p:nvSpPr>
          <p:cNvPr id="2" name="Title 1"/>
          <p:cNvSpPr>
            <a:spLocks noGrp="1"/>
          </p:cNvSpPr>
          <p:nvPr>
            <p:ph type="title"/>
          </p:nvPr>
        </p:nvSpPr>
        <p:spPr/>
        <p:txBody>
          <a:bodyPr>
            <a:normAutofit fontScale="90000"/>
          </a:bodyPr>
          <a:lstStyle/>
          <a:p>
            <a:r>
              <a:rPr lang="en-CA" dirty="0" smtClean="0"/>
              <a:t>New </a:t>
            </a:r>
            <a:r>
              <a:rPr lang="en-CA" dirty="0" err="1" smtClean="0"/>
              <a:t>DotAsia</a:t>
            </a:r>
            <a:r>
              <a:rPr lang="en-CA" dirty="0" smtClean="0"/>
              <a:t> Office</a:t>
            </a:r>
            <a:endParaRPr lang="en-CA" dirty="0"/>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2013: Year of Consolidation </a:t>
            </a:r>
            <a:endParaRPr lang="en-CA" dirty="0"/>
          </a:p>
        </p:txBody>
      </p:sp>
      <p:sp>
        <p:nvSpPr>
          <p:cNvPr id="3" name="Subtitle 2"/>
          <p:cNvSpPr>
            <a:spLocks noGrp="1"/>
          </p:cNvSpPr>
          <p:nvPr>
            <p:ph type="subTitle"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clrChange>
              <a:clrFrom>
                <a:srgbClr val="FFFFFF"/>
              </a:clrFrom>
              <a:clrTo>
                <a:srgbClr val="FFFFFF">
                  <a:alpha val="0"/>
                </a:srgbClr>
              </a:clrTo>
            </a:clrChange>
          </a:blip>
          <a:srcRect r="81317"/>
          <a:stretch>
            <a:fillRect/>
          </a:stretch>
        </p:blipFill>
        <p:spPr bwMode="auto">
          <a:xfrm>
            <a:off x="1008068" y="2756930"/>
            <a:ext cx="1334116" cy="127575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l="26765" r="53030"/>
          <a:stretch>
            <a:fillRect/>
          </a:stretch>
        </p:blipFill>
        <p:spPr bwMode="auto">
          <a:xfrm>
            <a:off x="2915816" y="2756930"/>
            <a:ext cx="1442798" cy="1275754"/>
          </a:xfrm>
          <a:prstGeom prst="rect">
            <a:avLst/>
          </a:prstGeom>
          <a:noFill/>
          <a:ln w="9525">
            <a:noFill/>
            <a:miter lim="800000"/>
            <a:headEnd/>
            <a:tailEnd/>
          </a:ln>
        </p:spPr>
      </p:pic>
      <p:pic>
        <p:nvPicPr>
          <p:cNvPr id="6" name="Picture 2"/>
          <p:cNvPicPr>
            <a:picLocks noChangeAspect="1" noChangeArrowheads="1"/>
          </p:cNvPicPr>
          <p:nvPr/>
        </p:nvPicPr>
        <p:blipFill>
          <a:blip r:embed="rId2" cstate="print">
            <a:clrChange>
              <a:clrFrom>
                <a:srgbClr val="FFFFFF"/>
              </a:clrFrom>
              <a:clrTo>
                <a:srgbClr val="FFFFFF">
                  <a:alpha val="0"/>
                </a:srgbClr>
              </a:clrTo>
            </a:clrChange>
          </a:blip>
          <a:srcRect l="52020" r="24744"/>
          <a:stretch>
            <a:fillRect/>
          </a:stretch>
        </p:blipFill>
        <p:spPr bwMode="auto">
          <a:xfrm>
            <a:off x="4716016" y="2756930"/>
            <a:ext cx="1659236" cy="1275754"/>
          </a:xfrm>
          <a:prstGeom prst="rect">
            <a:avLst/>
          </a:prstGeom>
          <a:noFill/>
          <a:ln w="9525">
            <a:noFill/>
            <a:miter lim="800000"/>
            <a:headEnd/>
            <a:tailEnd/>
          </a:ln>
        </p:spPr>
      </p:pic>
      <p:pic>
        <p:nvPicPr>
          <p:cNvPr id="7" name="Picture 2"/>
          <p:cNvPicPr>
            <a:picLocks noChangeAspect="1" noChangeArrowheads="1"/>
          </p:cNvPicPr>
          <p:nvPr/>
        </p:nvPicPr>
        <p:blipFill>
          <a:blip r:embed="rId2" cstate="print">
            <a:clrChange>
              <a:clrFrom>
                <a:srgbClr val="FFFFFF"/>
              </a:clrFrom>
              <a:clrTo>
                <a:srgbClr val="FFFFFF">
                  <a:alpha val="0"/>
                </a:srgbClr>
              </a:clrTo>
            </a:clrChange>
          </a:blip>
          <a:srcRect l="77276"/>
          <a:stretch>
            <a:fillRect/>
          </a:stretch>
        </p:blipFill>
        <p:spPr bwMode="auto">
          <a:xfrm>
            <a:off x="6516216" y="2756930"/>
            <a:ext cx="1622675" cy="127575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p:cTn id="7" dur="500" fill="hold"/>
                                        <p:tgtEl>
                                          <p:spTgt spid="71682"/>
                                        </p:tgtEl>
                                        <p:attrNameLst>
                                          <p:attrName>ppt_w</p:attrName>
                                        </p:attrNameLst>
                                      </p:cBhvr>
                                      <p:tavLst>
                                        <p:tav tm="0">
                                          <p:val>
                                            <p:fltVal val="0"/>
                                          </p:val>
                                        </p:tav>
                                        <p:tav tm="100000">
                                          <p:val>
                                            <p:strVal val="#ppt_w"/>
                                          </p:val>
                                        </p:tav>
                                      </p:tavLst>
                                    </p:anim>
                                    <p:anim calcmode="lin" valueType="num">
                                      <p:cBhvr>
                                        <p:cTn id="8" dur="500" fill="hold"/>
                                        <p:tgtEl>
                                          <p:spTgt spid="71682"/>
                                        </p:tgtEl>
                                        <p:attrNameLst>
                                          <p:attrName>ppt_h</p:attrName>
                                        </p:attrNameLst>
                                      </p:cBhvr>
                                      <p:tavLst>
                                        <p:tav tm="0">
                                          <p:val>
                                            <p:fltVal val="0"/>
                                          </p:val>
                                        </p:tav>
                                        <p:tav tm="100000">
                                          <p:val>
                                            <p:strVal val="#ppt_h"/>
                                          </p:val>
                                        </p:tav>
                                      </p:tavLst>
                                    </p:anim>
                                    <p:animEffect transition="in" filter="fade">
                                      <p:cBhvr>
                                        <p:cTn id="9" dur="500"/>
                                        <p:tgtEl>
                                          <p:spTgt spid="7168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706078"/>
            <a:ext cx="6203032" cy="725487"/>
          </a:xfrm>
        </p:spPr>
        <p:txBody>
          <a:bodyPr/>
          <a:lstStyle/>
          <a:p>
            <a:r>
              <a:rPr lang="en-CA" b="1" dirty="0" smtClean="0">
                <a:latin typeface="Helvetica" pitchFamily="34" charset="0"/>
              </a:rPr>
              <a:t>DotAsia Organisation</a:t>
            </a:r>
            <a:endParaRPr lang="en-CA" b="1" dirty="0">
              <a:latin typeface="Helvetica" pitchFamily="34" charset="0"/>
            </a:endParaRPr>
          </a:p>
        </p:txBody>
      </p:sp>
      <p:sp>
        <p:nvSpPr>
          <p:cNvPr id="3" name="Content Placeholder 2"/>
          <p:cNvSpPr>
            <a:spLocks noGrp="1"/>
          </p:cNvSpPr>
          <p:nvPr>
            <p:ph idx="1"/>
          </p:nvPr>
        </p:nvSpPr>
        <p:spPr>
          <a:xfrm>
            <a:off x="2843808" y="1503003"/>
            <a:ext cx="6203032" cy="5286375"/>
          </a:xfrm>
        </p:spPr>
        <p:txBody>
          <a:bodyPr/>
          <a:lstStyle/>
          <a:p>
            <a:r>
              <a:rPr lang="en-CA" dirty="0" smtClean="0"/>
              <a:t>Membership &amp; Governance</a:t>
            </a:r>
          </a:p>
          <a:p>
            <a:r>
              <a:rPr lang="en-CA" dirty="0" smtClean="0"/>
              <a:t>Registry Policies &amp; ICANN</a:t>
            </a:r>
          </a:p>
          <a:p>
            <a:r>
              <a:rPr lang="en-CA" dirty="0" smtClean="0"/>
              <a:t>Asia Pacific Internet Community</a:t>
            </a:r>
          </a:p>
          <a:p>
            <a:r>
              <a:rPr lang="en-CA" dirty="0" smtClean="0"/>
              <a:t>Registry &amp; </a:t>
            </a:r>
            <a:r>
              <a:rPr lang="en-CA" dirty="0" err="1" smtClean="0"/>
              <a:t>Techincal</a:t>
            </a:r>
            <a:r>
              <a:rPr lang="en-CA" dirty="0" smtClean="0"/>
              <a:t> Operations</a:t>
            </a:r>
            <a:endParaRPr lang="en-CA" dirty="0"/>
          </a:p>
        </p:txBody>
      </p:sp>
      <p:pic>
        <p:nvPicPr>
          <p:cNvPr id="72707" name="Picture 3"/>
          <p:cNvPicPr>
            <a:picLocks noChangeAspect="1" noChangeArrowheads="1"/>
          </p:cNvPicPr>
          <p:nvPr/>
        </p:nvPicPr>
        <p:blipFill>
          <a:blip r:embed="rId2" cstate="print">
            <a:clrChange>
              <a:clrFrom>
                <a:srgbClr val="FFFFFF"/>
              </a:clrFrom>
              <a:clrTo>
                <a:srgbClr val="FFFFFF">
                  <a:alpha val="0"/>
                </a:srgbClr>
              </a:clrTo>
            </a:clrChange>
            <a:lum bright="40000"/>
          </a:blip>
          <a:srcRect b="29328"/>
          <a:stretch>
            <a:fillRect/>
          </a:stretch>
        </p:blipFill>
        <p:spPr bwMode="auto">
          <a:xfrm>
            <a:off x="683573" y="644693"/>
            <a:ext cx="1932802" cy="1583327"/>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 fill="hold"/>
                                        <p:tgtEl>
                                          <p:spTgt spid="72707"/>
                                        </p:tgtEl>
                                        <p:attrNameLst>
                                          <p:attrName>ppt_w</p:attrName>
                                        </p:attrNameLst>
                                      </p:cBhvr>
                                      <p:tavLst>
                                        <p:tav tm="0">
                                          <p:val>
                                            <p:fltVal val="0"/>
                                          </p:val>
                                        </p:tav>
                                        <p:tav tm="100000">
                                          <p:val>
                                            <p:strVal val="#ppt_w"/>
                                          </p:val>
                                        </p:tav>
                                      </p:tavLst>
                                    </p:anim>
                                    <p:anim calcmode="lin" valueType="num">
                                      <p:cBhvr>
                                        <p:cTn id="8" dur="500" fill="hold"/>
                                        <p:tgtEl>
                                          <p:spTgt spid="72707"/>
                                        </p:tgtEl>
                                        <p:attrNameLst>
                                          <p:attrName>ppt_h</p:attrName>
                                        </p:attrNameLst>
                                      </p:cBhvr>
                                      <p:tavLst>
                                        <p:tav tm="0">
                                          <p:val>
                                            <p:fltVal val="0"/>
                                          </p:val>
                                        </p:tav>
                                        <p:tav tm="100000">
                                          <p:val>
                                            <p:strVal val="#ppt_h"/>
                                          </p:val>
                                        </p:tav>
                                      </p:tavLst>
                                    </p:anim>
                                    <p:animEffect transition="in" filter="fade">
                                      <p:cBhvr>
                                        <p:cTn id="9"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706078"/>
            <a:ext cx="6203032" cy="725487"/>
          </a:xfrm>
        </p:spPr>
        <p:txBody>
          <a:bodyPr/>
          <a:lstStyle/>
          <a:p>
            <a:r>
              <a:rPr lang="en-CA" b="1" dirty="0" err="1" smtClean="0">
                <a:latin typeface="Helvetica" pitchFamily="34" charset="0"/>
              </a:rPr>
              <a:t>Love.from.Asia</a:t>
            </a:r>
            <a:endParaRPr lang="en-CA" b="1" dirty="0">
              <a:latin typeface="Helvetica" pitchFamily="34" charset="0"/>
            </a:endParaRPr>
          </a:p>
        </p:txBody>
      </p:sp>
      <p:sp>
        <p:nvSpPr>
          <p:cNvPr id="3" name="Content Placeholder 2"/>
          <p:cNvSpPr>
            <a:spLocks noGrp="1"/>
          </p:cNvSpPr>
          <p:nvPr>
            <p:ph idx="1"/>
          </p:nvPr>
        </p:nvSpPr>
        <p:spPr>
          <a:xfrm>
            <a:off x="2843808" y="1503003"/>
            <a:ext cx="6203032" cy="5286375"/>
          </a:xfrm>
        </p:spPr>
        <p:txBody>
          <a:bodyPr/>
          <a:lstStyle/>
          <a:p>
            <a:r>
              <a:rPr lang="en-CA" dirty="0" smtClean="0"/>
              <a:t>Marketing &amp; Promotions</a:t>
            </a:r>
          </a:p>
          <a:p>
            <a:r>
              <a:rPr lang="en-CA" dirty="0" smtClean="0"/>
              <a:t>Mass Media Relations</a:t>
            </a:r>
          </a:p>
          <a:p>
            <a:r>
              <a:rPr lang="en-CA" dirty="0" err="1" smtClean="0"/>
              <a:t>KeepClicking.Asia</a:t>
            </a:r>
            <a:r>
              <a:rPr lang="en-CA" dirty="0" smtClean="0"/>
              <a:t> / </a:t>
            </a:r>
            <a:r>
              <a:rPr lang="en-CA" dirty="0" err="1" smtClean="0"/>
              <a:t>Domains.Asia</a:t>
            </a:r>
            <a:r>
              <a:rPr lang="en-CA" dirty="0" smtClean="0"/>
              <a:t> / 591.Asia / </a:t>
            </a:r>
            <a:r>
              <a:rPr lang="en-CA" dirty="0" err="1" smtClean="0"/>
              <a:t>Community.Asia</a:t>
            </a:r>
            <a:r>
              <a:rPr lang="en-CA" dirty="0" smtClean="0"/>
              <a:t> / etc.</a:t>
            </a:r>
          </a:p>
          <a:p>
            <a:r>
              <a:rPr lang="en-CA" dirty="0" smtClean="0"/>
              <a:t>Other Revenue &amp; Market Development Initiatives</a:t>
            </a:r>
          </a:p>
          <a:p>
            <a:endParaRPr lang="en-CA" dirty="0" smtClean="0"/>
          </a:p>
          <a:p>
            <a:endParaRPr lang="en-CA" dirty="0"/>
          </a:p>
        </p:txBody>
      </p:sp>
      <p:pic>
        <p:nvPicPr>
          <p:cNvPr id="73731" name="Picture 3"/>
          <p:cNvPicPr>
            <a:picLocks noChangeAspect="1" noChangeArrowheads="1"/>
          </p:cNvPicPr>
          <p:nvPr/>
        </p:nvPicPr>
        <p:blipFill>
          <a:blip r:embed="rId2" cstate="print">
            <a:clrChange>
              <a:clrFrom>
                <a:srgbClr val="FFFFFF"/>
              </a:clrFrom>
              <a:clrTo>
                <a:srgbClr val="FFFFFF">
                  <a:alpha val="0"/>
                </a:srgbClr>
              </a:clrTo>
            </a:clrChange>
            <a:lum bright="-40000"/>
          </a:blip>
          <a:srcRect/>
          <a:stretch>
            <a:fillRect/>
          </a:stretch>
        </p:blipFill>
        <p:spPr bwMode="auto">
          <a:xfrm>
            <a:off x="755581" y="932725"/>
            <a:ext cx="1490306" cy="179106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p:cTn id="7" dur="500" fill="hold"/>
                                        <p:tgtEl>
                                          <p:spTgt spid="73731"/>
                                        </p:tgtEl>
                                        <p:attrNameLst>
                                          <p:attrName>ppt_w</p:attrName>
                                        </p:attrNameLst>
                                      </p:cBhvr>
                                      <p:tavLst>
                                        <p:tav tm="0">
                                          <p:val>
                                            <p:fltVal val="0"/>
                                          </p:val>
                                        </p:tav>
                                        <p:tav tm="100000">
                                          <p:val>
                                            <p:strVal val="#ppt_w"/>
                                          </p:val>
                                        </p:tav>
                                      </p:tavLst>
                                    </p:anim>
                                    <p:anim calcmode="lin" valueType="num">
                                      <p:cBhvr>
                                        <p:cTn id="8" dur="500" fill="hold"/>
                                        <p:tgtEl>
                                          <p:spTgt spid="73731"/>
                                        </p:tgtEl>
                                        <p:attrNameLst>
                                          <p:attrName>ppt_h</p:attrName>
                                        </p:attrNameLst>
                                      </p:cBhvr>
                                      <p:tavLst>
                                        <p:tav tm="0">
                                          <p:val>
                                            <p:fltVal val="0"/>
                                          </p:val>
                                        </p:tav>
                                        <p:tav tm="100000">
                                          <p:val>
                                            <p:strVal val="#ppt_h"/>
                                          </p:val>
                                        </p:tav>
                                      </p:tavLst>
                                    </p:anim>
                                    <p:animEffect transition="in" filter="fade">
                                      <p:cBhvr>
                                        <p:cTn id="9" dur="500"/>
                                        <p:tgtEl>
                                          <p:spTgt spid="73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706078"/>
            <a:ext cx="6203032" cy="725487"/>
          </a:xfrm>
        </p:spPr>
        <p:txBody>
          <a:bodyPr/>
          <a:lstStyle/>
          <a:p>
            <a:r>
              <a:rPr lang="en-CA" b="1" dirty="0" err="1" smtClean="0">
                <a:latin typeface="Helvetica" pitchFamily="34" charset="0"/>
              </a:rPr>
              <a:t>NetMission.Asia</a:t>
            </a:r>
            <a:endParaRPr lang="en-CA" b="1" dirty="0">
              <a:latin typeface="Helvetica" pitchFamily="34" charset="0"/>
            </a:endParaRPr>
          </a:p>
        </p:txBody>
      </p:sp>
      <p:sp>
        <p:nvSpPr>
          <p:cNvPr id="3" name="Content Placeholder 2"/>
          <p:cNvSpPr>
            <a:spLocks noGrp="1"/>
          </p:cNvSpPr>
          <p:nvPr>
            <p:ph idx="1"/>
          </p:nvPr>
        </p:nvSpPr>
        <p:spPr>
          <a:xfrm>
            <a:off x="2843808" y="1503003"/>
            <a:ext cx="6203032" cy="5286375"/>
          </a:xfrm>
        </p:spPr>
        <p:txBody>
          <a:bodyPr/>
          <a:lstStyle/>
          <a:p>
            <a:r>
              <a:rPr lang="en-CA" dirty="0" smtClean="0"/>
              <a:t>Education &amp; Next Generation</a:t>
            </a:r>
          </a:p>
          <a:p>
            <a:r>
              <a:rPr lang="en-CA" dirty="0" err="1" smtClean="0"/>
              <a:t>APNGCamp.Asia</a:t>
            </a:r>
            <a:r>
              <a:rPr lang="en-CA" dirty="0" smtClean="0"/>
              <a:t> / </a:t>
            </a:r>
            <a:r>
              <a:rPr lang="en-CA" dirty="0" err="1" smtClean="0"/>
              <a:t>YIGF.Asia</a:t>
            </a:r>
            <a:r>
              <a:rPr lang="en-CA" dirty="0" smtClean="0"/>
              <a:t> / </a:t>
            </a:r>
            <a:r>
              <a:rPr lang="en-CA" dirty="0" err="1" smtClean="0"/>
              <a:t>NetY.Asia</a:t>
            </a:r>
            <a:r>
              <a:rPr lang="en-CA" dirty="0" smtClean="0"/>
              <a:t> / etc.</a:t>
            </a:r>
          </a:p>
          <a:p>
            <a:r>
              <a:rPr lang="en-CA" dirty="0" smtClean="0"/>
              <a:t>Youth (and Children) Engagement</a:t>
            </a:r>
          </a:p>
          <a:p>
            <a:r>
              <a:rPr lang="en-CA" dirty="0" smtClean="0"/>
              <a:t>Internet Governance</a:t>
            </a:r>
          </a:p>
        </p:txBody>
      </p:sp>
      <p:pic>
        <p:nvPicPr>
          <p:cNvPr id="74756"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27584" y="836711"/>
            <a:ext cx="1645920" cy="146038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4756"/>
                                        </p:tgtEl>
                                        <p:attrNameLst>
                                          <p:attrName>style.visibility</p:attrName>
                                        </p:attrNameLst>
                                      </p:cBhvr>
                                      <p:to>
                                        <p:strVal val="visible"/>
                                      </p:to>
                                    </p:set>
                                    <p:anim calcmode="lin" valueType="num">
                                      <p:cBhvr>
                                        <p:cTn id="7" dur="500" fill="hold"/>
                                        <p:tgtEl>
                                          <p:spTgt spid="74756"/>
                                        </p:tgtEl>
                                        <p:attrNameLst>
                                          <p:attrName>ppt_w</p:attrName>
                                        </p:attrNameLst>
                                      </p:cBhvr>
                                      <p:tavLst>
                                        <p:tav tm="0">
                                          <p:val>
                                            <p:fltVal val="0"/>
                                          </p:val>
                                        </p:tav>
                                        <p:tav tm="100000">
                                          <p:val>
                                            <p:strVal val="#ppt_w"/>
                                          </p:val>
                                        </p:tav>
                                      </p:tavLst>
                                    </p:anim>
                                    <p:anim calcmode="lin" valueType="num">
                                      <p:cBhvr>
                                        <p:cTn id="8" dur="500" fill="hold"/>
                                        <p:tgtEl>
                                          <p:spTgt spid="74756"/>
                                        </p:tgtEl>
                                        <p:attrNameLst>
                                          <p:attrName>ppt_h</p:attrName>
                                        </p:attrNameLst>
                                      </p:cBhvr>
                                      <p:tavLst>
                                        <p:tav tm="0">
                                          <p:val>
                                            <p:fltVal val="0"/>
                                          </p:val>
                                        </p:tav>
                                        <p:tav tm="100000">
                                          <p:val>
                                            <p:strVal val="#ppt_h"/>
                                          </p:val>
                                        </p:tav>
                                      </p:tavLst>
                                    </p:anim>
                                    <p:animEffect transition="in" filter="fade">
                                      <p:cBhvr>
                                        <p:cTn id="9" dur="5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706078"/>
            <a:ext cx="6203032" cy="725487"/>
          </a:xfrm>
        </p:spPr>
        <p:txBody>
          <a:bodyPr/>
          <a:lstStyle/>
          <a:p>
            <a:r>
              <a:rPr lang="en-CA" b="1" dirty="0" err="1" smtClean="0">
                <a:latin typeface="Helvetica" pitchFamily="34" charset="0"/>
              </a:rPr>
              <a:t>Go.Asia</a:t>
            </a:r>
            <a:endParaRPr lang="en-CA" b="1" dirty="0">
              <a:latin typeface="Helvetica" pitchFamily="34" charset="0"/>
            </a:endParaRPr>
          </a:p>
        </p:txBody>
      </p:sp>
      <p:sp>
        <p:nvSpPr>
          <p:cNvPr id="3" name="Content Placeholder 2"/>
          <p:cNvSpPr>
            <a:spLocks noGrp="1"/>
          </p:cNvSpPr>
          <p:nvPr>
            <p:ph idx="1"/>
          </p:nvPr>
        </p:nvSpPr>
        <p:spPr>
          <a:xfrm>
            <a:off x="2843808" y="1503003"/>
            <a:ext cx="6203032" cy="5286375"/>
          </a:xfrm>
        </p:spPr>
        <p:txBody>
          <a:bodyPr/>
          <a:lstStyle/>
          <a:p>
            <a:r>
              <a:rPr lang="en-CA" dirty="0" smtClean="0"/>
              <a:t>General Charitable Works</a:t>
            </a:r>
          </a:p>
          <a:p>
            <a:r>
              <a:rPr lang="en-CA" dirty="0" err="1" smtClean="0"/>
              <a:t>Relief.Asia</a:t>
            </a:r>
            <a:r>
              <a:rPr lang="en-CA" dirty="0" smtClean="0"/>
              <a:t> / </a:t>
            </a:r>
            <a:r>
              <a:rPr lang="en-CA" dirty="0" err="1" smtClean="0"/>
              <a:t>GIVE.Asia</a:t>
            </a:r>
            <a:r>
              <a:rPr lang="en-CA" dirty="0" smtClean="0"/>
              <a:t> / </a:t>
            </a:r>
            <a:r>
              <a:rPr lang="en-CA" dirty="0" err="1" smtClean="0"/>
              <a:t>Foodbank.Asia</a:t>
            </a:r>
            <a:r>
              <a:rPr lang="en-CA" dirty="0" smtClean="0"/>
              <a:t> / etc.</a:t>
            </a:r>
          </a:p>
          <a:p>
            <a:r>
              <a:rPr lang="en-CA" dirty="0" smtClean="0"/>
              <a:t>Volunteerism</a:t>
            </a:r>
          </a:p>
          <a:p>
            <a:r>
              <a:rPr lang="en-CA" dirty="0" smtClean="0"/>
              <a:t>Every Act Counts</a:t>
            </a:r>
          </a:p>
        </p:txBody>
      </p:sp>
      <p:pic>
        <p:nvPicPr>
          <p:cNvPr id="75780" name="Picture 4"/>
          <p:cNvPicPr>
            <a:picLocks noChangeAspect="1" noChangeArrowheads="1"/>
          </p:cNvPicPr>
          <p:nvPr/>
        </p:nvPicPr>
        <p:blipFill>
          <a:blip r:embed="rId2" cstate="print">
            <a:clrChange>
              <a:clrFrom>
                <a:srgbClr val="FFFFFF"/>
              </a:clrFrom>
              <a:clrTo>
                <a:srgbClr val="FFFFFF">
                  <a:alpha val="0"/>
                </a:srgbClr>
              </a:clrTo>
            </a:clrChange>
            <a:lum bright="40000"/>
          </a:blip>
          <a:srcRect/>
          <a:stretch>
            <a:fillRect/>
          </a:stretch>
        </p:blipFill>
        <p:spPr bwMode="auto">
          <a:xfrm>
            <a:off x="899597" y="740706"/>
            <a:ext cx="1637686" cy="14880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5780"/>
                                        </p:tgtEl>
                                        <p:attrNameLst>
                                          <p:attrName>style.visibility</p:attrName>
                                        </p:attrNameLst>
                                      </p:cBhvr>
                                      <p:to>
                                        <p:strVal val="visible"/>
                                      </p:to>
                                    </p:set>
                                    <p:anim calcmode="lin" valueType="num">
                                      <p:cBhvr>
                                        <p:cTn id="7" dur="500" fill="hold"/>
                                        <p:tgtEl>
                                          <p:spTgt spid="75780"/>
                                        </p:tgtEl>
                                        <p:attrNameLst>
                                          <p:attrName>ppt_w</p:attrName>
                                        </p:attrNameLst>
                                      </p:cBhvr>
                                      <p:tavLst>
                                        <p:tav tm="0">
                                          <p:val>
                                            <p:fltVal val="0"/>
                                          </p:val>
                                        </p:tav>
                                        <p:tav tm="100000">
                                          <p:val>
                                            <p:strVal val="#ppt_w"/>
                                          </p:val>
                                        </p:tav>
                                      </p:tavLst>
                                    </p:anim>
                                    <p:anim calcmode="lin" valueType="num">
                                      <p:cBhvr>
                                        <p:cTn id="8" dur="500" fill="hold"/>
                                        <p:tgtEl>
                                          <p:spTgt spid="75780"/>
                                        </p:tgtEl>
                                        <p:attrNameLst>
                                          <p:attrName>ppt_h</p:attrName>
                                        </p:attrNameLst>
                                      </p:cBhvr>
                                      <p:tavLst>
                                        <p:tav tm="0">
                                          <p:val>
                                            <p:fltVal val="0"/>
                                          </p:val>
                                        </p:tav>
                                        <p:tav tm="100000">
                                          <p:val>
                                            <p:strVal val="#ppt_h"/>
                                          </p:val>
                                        </p:tav>
                                      </p:tavLst>
                                    </p:anim>
                                    <p:animEffect transition="in" filter="fade">
                                      <p:cBhvr>
                                        <p:cTn id="9"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clrChange>
              <a:clrFrom>
                <a:srgbClr val="FFFFFF"/>
              </a:clrFrom>
              <a:clrTo>
                <a:srgbClr val="FFFFFF">
                  <a:alpha val="0"/>
                </a:srgbClr>
              </a:clrTo>
            </a:clrChange>
          </a:blip>
          <a:srcRect r="81317"/>
          <a:stretch>
            <a:fillRect/>
          </a:stretch>
        </p:blipFill>
        <p:spPr bwMode="auto">
          <a:xfrm>
            <a:off x="1008068" y="1577182"/>
            <a:ext cx="1334116" cy="1275754"/>
          </a:xfrm>
          <a:prstGeom prst="rect">
            <a:avLst/>
          </a:prstGeom>
          <a:noFill/>
          <a:ln w="9525">
            <a:noFill/>
            <a:miter lim="800000"/>
            <a:headEnd/>
            <a:tailEnd/>
          </a:ln>
        </p:spPr>
      </p:pic>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l="26765" r="53030"/>
          <a:stretch>
            <a:fillRect/>
          </a:stretch>
        </p:blipFill>
        <p:spPr bwMode="auto">
          <a:xfrm>
            <a:off x="2915816" y="1577182"/>
            <a:ext cx="1442798" cy="1275754"/>
          </a:xfrm>
          <a:prstGeom prst="rect">
            <a:avLst/>
          </a:prstGeom>
          <a:noFill/>
          <a:ln w="9525">
            <a:noFill/>
            <a:miter lim="800000"/>
            <a:headEnd/>
            <a:tailEnd/>
          </a:ln>
        </p:spPr>
      </p:pic>
      <p:pic>
        <p:nvPicPr>
          <p:cNvPr id="6" name="Picture 2"/>
          <p:cNvPicPr>
            <a:picLocks noChangeAspect="1" noChangeArrowheads="1"/>
          </p:cNvPicPr>
          <p:nvPr/>
        </p:nvPicPr>
        <p:blipFill>
          <a:blip r:embed="rId2" cstate="print">
            <a:clrChange>
              <a:clrFrom>
                <a:srgbClr val="FFFFFF"/>
              </a:clrFrom>
              <a:clrTo>
                <a:srgbClr val="FFFFFF">
                  <a:alpha val="0"/>
                </a:srgbClr>
              </a:clrTo>
            </a:clrChange>
          </a:blip>
          <a:srcRect l="52020" r="24744"/>
          <a:stretch>
            <a:fillRect/>
          </a:stretch>
        </p:blipFill>
        <p:spPr bwMode="auto">
          <a:xfrm>
            <a:off x="4716016" y="1577182"/>
            <a:ext cx="1659236" cy="1275754"/>
          </a:xfrm>
          <a:prstGeom prst="rect">
            <a:avLst/>
          </a:prstGeom>
          <a:noFill/>
          <a:ln w="9525">
            <a:noFill/>
            <a:miter lim="800000"/>
            <a:headEnd/>
            <a:tailEnd/>
          </a:ln>
        </p:spPr>
      </p:pic>
      <p:pic>
        <p:nvPicPr>
          <p:cNvPr id="7" name="Picture 2"/>
          <p:cNvPicPr>
            <a:picLocks noChangeAspect="1" noChangeArrowheads="1"/>
          </p:cNvPicPr>
          <p:nvPr/>
        </p:nvPicPr>
        <p:blipFill>
          <a:blip r:embed="rId2" cstate="print">
            <a:clrChange>
              <a:clrFrom>
                <a:srgbClr val="FFFFFF"/>
              </a:clrFrom>
              <a:clrTo>
                <a:srgbClr val="FFFFFF">
                  <a:alpha val="0"/>
                </a:srgbClr>
              </a:clrTo>
            </a:clrChange>
          </a:blip>
          <a:srcRect l="77276"/>
          <a:stretch>
            <a:fillRect/>
          </a:stretch>
        </p:blipFill>
        <p:spPr bwMode="auto">
          <a:xfrm>
            <a:off x="6660232" y="1577182"/>
            <a:ext cx="1622675" cy="1275754"/>
          </a:xfrm>
          <a:prstGeom prst="rect">
            <a:avLst/>
          </a:prstGeom>
          <a:noFill/>
          <a:ln w="9525">
            <a:noFill/>
            <a:miter lim="800000"/>
            <a:headEnd/>
            <a:tailEnd/>
          </a:ln>
        </p:spPr>
      </p:pic>
      <p:sp>
        <p:nvSpPr>
          <p:cNvPr id="8" name="TextBox 7"/>
          <p:cNvSpPr txBox="1"/>
          <p:nvPr/>
        </p:nvSpPr>
        <p:spPr>
          <a:xfrm>
            <a:off x="323528" y="2948947"/>
            <a:ext cx="2088232" cy="2492990"/>
          </a:xfrm>
          <a:prstGeom prst="rect">
            <a:avLst/>
          </a:prstGeom>
          <a:noFill/>
        </p:spPr>
        <p:txBody>
          <a:bodyPr wrap="square" rtlCol="0">
            <a:spAutoFit/>
          </a:bodyPr>
          <a:lstStyle/>
          <a:p>
            <a:pPr algn="r"/>
            <a:r>
              <a:rPr lang="en-CA" sz="2400" b="1" dirty="0" smtClean="0"/>
              <a:t>Youth &amp; Education</a:t>
            </a:r>
          </a:p>
          <a:p>
            <a:pPr algn="r">
              <a:buFont typeface="Arial" pitchFamily="34" charset="0"/>
              <a:buChar char="•"/>
            </a:pPr>
            <a:r>
              <a:rPr lang="en-CA" dirty="0" smtClean="0"/>
              <a:t> </a:t>
            </a:r>
            <a:r>
              <a:rPr lang="en-CA" dirty="0" err="1" smtClean="0"/>
              <a:t>NetMission.Asia</a:t>
            </a:r>
            <a:endParaRPr lang="en-CA" dirty="0" smtClean="0"/>
          </a:p>
          <a:p>
            <a:pPr algn="r">
              <a:buFont typeface="Arial" pitchFamily="34" charset="0"/>
              <a:buChar char="•"/>
            </a:pPr>
            <a:r>
              <a:rPr lang="en-CA" dirty="0" smtClean="0"/>
              <a:t> </a:t>
            </a:r>
            <a:r>
              <a:rPr lang="en-CA" dirty="0" err="1" smtClean="0"/>
              <a:t>YIGF.Asia</a:t>
            </a:r>
            <a:endParaRPr lang="en-CA" dirty="0" smtClean="0"/>
          </a:p>
          <a:p>
            <a:pPr algn="r">
              <a:buFont typeface="Arial" pitchFamily="34" charset="0"/>
              <a:buChar char="•"/>
            </a:pPr>
            <a:r>
              <a:rPr lang="en-CA" dirty="0" smtClean="0"/>
              <a:t> </a:t>
            </a:r>
            <a:r>
              <a:rPr lang="en-CA" dirty="0" err="1" smtClean="0"/>
              <a:t>NetY.Asia</a:t>
            </a:r>
            <a:endParaRPr lang="en-CA" dirty="0" smtClean="0"/>
          </a:p>
          <a:p>
            <a:pPr algn="r">
              <a:buFont typeface="Arial" pitchFamily="34" charset="0"/>
              <a:buChar char="•"/>
            </a:pPr>
            <a:r>
              <a:rPr lang="en-CA" dirty="0" smtClean="0"/>
              <a:t> </a:t>
            </a:r>
            <a:r>
              <a:rPr lang="en-CA" dirty="0" err="1" smtClean="0"/>
              <a:t>APNGCamp.Asia</a:t>
            </a:r>
            <a:endParaRPr lang="en-CA" dirty="0" smtClean="0"/>
          </a:p>
          <a:p>
            <a:pPr algn="r">
              <a:buFont typeface="Arial" pitchFamily="34" charset="0"/>
              <a:buChar char="•"/>
            </a:pPr>
            <a:r>
              <a:rPr lang="en-CA" dirty="0" smtClean="0"/>
              <a:t> </a:t>
            </a:r>
            <a:r>
              <a:rPr lang="en-CA" dirty="0" err="1" smtClean="0"/>
              <a:t>OLPC.Asia</a:t>
            </a:r>
            <a:endParaRPr lang="en-CA" dirty="0" smtClean="0"/>
          </a:p>
          <a:p>
            <a:pPr algn="r"/>
            <a:r>
              <a:rPr lang="en-CA" dirty="0" smtClean="0"/>
              <a:t>…</a:t>
            </a:r>
            <a:endParaRPr lang="en-CA" dirty="0"/>
          </a:p>
        </p:txBody>
      </p:sp>
      <p:sp>
        <p:nvSpPr>
          <p:cNvPr id="10" name="TextBox 9"/>
          <p:cNvSpPr txBox="1"/>
          <p:nvPr/>
        </p:nvSpPr>
        <p:spPr>
          <a:xfrm>
            <a:off x="2195736" y="2948947"/>
            <a:ext cx="2232248" cy="2492990"/>
          </a:xfrm>
          <a:prstGeom prst="rect">
            <a:avLst/>
          </a:prstGeom>
          <a:noFill/>
        </p:spPr>
        <p:txBody>
          <a:bodyPr wrap="square" rtlCol="0">
            <a:spAutoFit/>
          </a:bodyPr>
          <a:lstStyle/>
          <a:p>
            <a:pPr algn="r"/>
            <a:r>
              <a:rPr lang="en-CA" sz="2400" b="1" dirty="0" smtClean="0">
                <a:solidFill>
                  <a:schemeClr val="tx2">
                    <a:lumMod val="75000"/>
                  </a:schemeClr>
                </a:solidFill>
              </a:rPr>
              <a:t>Charitable Initiatives</a:t>
            </a:r>
          </a:p>
          <a:p>
            <a:pPr algn="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GIVE.Asia</a:t>
            </a:r>
            <a:endParaRPr lang="en-CA" dirty="0" smtClean="0">
              <a:solidFill>
                <a:schemeClr val="tx2">
                  <a:lumMod val="75000"/>
                </a:schemeClr>
              </a:solidFill>
            </a:endParaRPr>
          </a:p>
          <a:p>
            <a:pPr algn="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FRD.Asia</a:t>
            </a:r>
            <a:endParaRPr lang="en-CA" dirty="0" smtClean="0">
              <a:solidFill>
                <a:schemeClr val="tx2">
                  <a:lumMod val="75000"/>
                </a:schemeClr>
              </a:solidFill>
            </a:endParaRPr>
          </a:p>
          <a:p>
            <a:pPr algn="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MandelaDay.Asia</a:t>
            </a:r>
            <a:endParaRPr lang="en-CA" dirty="0" smtClean="0">
              <a:solidFill>
                <a:schemeClr val="tx2">
                  <a:lumMod val="75000"/>
                </a:schemeClr>
              </a:solidFill>
            </a:endParaRPr>
          </a:p>
          <a:p>
            <a:pPr algn="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Relief.Asia</a:t>
            </a:r>
            <a:endParaRPr lang="en-CA" dirty="0" smtClean="0">
              <a:solidFill>
                <a:schemeClr val="tx2">
                  <a:lumMod val="75000"/>
                </a:schemeClr>
              </a:solidFill>
            </a:endParaRPr>
          </a:p>
          <a:p>
            <a:pPr algn="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Foodbank.Asia</a:t>
            </a:r>
            <a:endParaRPr lang="en-CA" dirty="0" smtClean="0">
              <a:solidFill>
                <a:schemeClr val="tx2">
                  <a:lumMod val="75000"/>
                </a:schemeClr>
              </a:solidFill>
            </a:endParaRPr>
          </a:p>
          <a:p>
            <a:pPr algn="r"/>
            <a:r>
              <a:rPr lang="en-CA" dirty="0" smtClean="0">
                <a:solidFill>
                  <a:schemeClr val="tx2">
                    <a:lumMod val="75000"/>
                  </a:schemeClr>
                </a:solidFill>
              </a:rPr>
              <a:t>…</a:t>
            </a:r>
            <a:endParaRPr lang="en-CA" dirty="0">
              <a:solidFill>
                <a:schemeClr val="tx2">
                  <a:lumMod val="75000"/>
                </a:schemeClr>
              </a:solidFill>
            </a:endParaRPr>
          </a:p>
        </p:txBody>
      </p:sp>
      <p:sp>
        <p:nvSpPr>
          <p:cNvPr id="11" name="TextBox 10"/>
          <p:cNvSpPr txBox="1"/>
          <p:nvPr/>
        </p:nvSpPr>
        <p:spPr>
          <a:xfrm>
            <a:off x="4644008" y="2948947"/>
            <a:ext cx="2232248" cy="2492990"/>
          </a:xfrm>
          <a:prstGeom prst="rect">
            <a:avLst/>
          </a:prstGeom>
          <a:noFill/>
        </p:spPr>
        <p:txBody>
          <a:bodyPr wrap="square" rtlCol="0">
            <a:spAutoFit/>
          </a:bodyPr>
          <a:lstStyle/>
          <a:p>
            <a:r>
              <a:rPr lang="en-CA" sz="2400" b="1" dirty="0" smtClean="0"/>
              <a:t>Marketing &amp; Promotion</a:t>
            </a:r>
          </a:p>
          <a:p>
            <a:pPr>
              <a:buFont typeface="Arial" pitchFamily="34" charset="0"/>
              <a:buChar char="•"/>
            </a:pPr>
            <a:r>
              <a:rPr lang="en-CA" dirty="0" smtClean="0"/>
              <a:t> </a:t>
            </a:r>
            <a:r>
              <a:rPr lang="en-CA" dirty="0" err="1" smtClean="0"/>
              <a:t>Domains.Asia</a:t>
            </a:r>
            <a:endParaRPr lang="en-CA" dirty="0" smtClean="0"/>
          </a:p>
          <a:p>
            <a:pPr>
              <a:buFont typeface="Arial" pitchFamily="34" charset="0"/>
              <a:buChar char="•"/>
            </a:pPr>
            <a:r>
              <a:rPr lang="en-CA" dirty="0" smtClean="0"/>
              <a:t> 591.Asia </a:t>
            </a:r>
          </a:p>
          <a:p>
            <a:pPr>
              <a:buFont typeface="Arial" pitchFamily="34" charset="0"/>
              <a:buChar char="•"/>
            </a:pPr>
            <a:r>
              <a:rPr lang="en-CA" dirty="0" smtClean="0"/>
              <a:t> </a:t>
            </a:r>
            <a:r>
              <a:rPr lang="en-CA" dirty="0" err="1" smtClean="0"/>
              <a:t>KeepClicking.Asia</a:t>
            </a:r>
            <a:endParaRPr lang="en-CA" dirty="0" smtClean="0"/>
          </a:p>
          <a:p>
            <a:pPr>
              <a:buFont typeface="Arial" pitchFamily="34" charset="0"/>
              <a:buChar char="•"/>
            </a:pPr>
            <a:r>
              <a:rPr lang="en-CA" dirty="0" smtClean="0"/>
              <a:t> </a:t>
            </a:r>
            <a:r>
              <a:rPr lang="en-CA" dirty="0" err="1" smtClean="0"/>
              <a:t>Community.Asia</a:t>
            </a:r>
            <a:endParaRPr lang="en-CA" dirty="0" smtClean="0"/>
          </a:p>
          <a:p>
            <a:pPr>
              <a:buFont typeface="Arial" pitchFamily="34" charset="0"/>
              <a:buChar char="•"/>
            </a:pPr>
            <a:r>
              <a:rPr lang="en-CA" dirty="0" smtClean="0"/>
              <a:t> </a:t>
            </a:r>
            <a:r>
              <a:rPr lang="en-CA" dirty="0" err="1" smtClean="0"/>
              <a:t>Love.from.Asia</a:t>
            </a:r>
            <a:endParaRPr lang="en-CA" dirty="0" smtClean="0"/>
          </a:p>
          <a:p>
            <a:r>
              <a:rPr lang="en-CA" dirty="0" smtClean="0"/>
              <a:t>…</a:t>
            </a:r>
          </a:p>
        </p:txBody>
      </p:sp>
      <p:sp>
        <p:nvSpPr>
          <p:cNvPr id="12" name="TextBox 11"/>
          <p:cNvSpPr txBox="1"/>
          <p:nvPr/>
        </p:nvSpPr>
        <p:spPr>
          <a:xfrm>
            <a:off x="6732240" y="2948947"/>
            <a:ext cx="2088232" cy="2492990"/>
          </a:xfrm>
          <a:prstGeom prst="rect">
            <a:avLst/>
          </a:prstGeom>
          <a:noFill/>
        </p:spPr>
        <p:txBody>
          <a:bodyPr wrap="square" rtlCol="0">
            <a:spAutoFit/>
          </a:bodyPr>
          <a:lstStyle/>
          <a:p>
            <a:r>
              <a:rPr lang="en-CA" sz="2400" b="1" dirty="0" smtClean="0">
                <a:solidFill>
                  <a:schemeClr val="tx2">
                    <a:lumMod val="75000"/>
                  </a:schemeClr>
                </a:solidFill>
              </a:rPr>
              <a:t>Policies &amp; Industry</a:t>
            </a:r>
          </a:p>
          <a:p>
            <a:pP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IDN.Asia</a:t>
            </a:r>
            <a:endParaRPr lang="en-CA" dirty="0" smtClean="0">
              <a:solidFill>
                <a:schemeClr val="tx2">
                  <a:lumMod val="75000"/>
                </a:schemeClr>
              </a:solidFill>
            </a:endParaRPr>
          </a:p>
          <a:p>
            <a:pP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DNSSEC.Asia</a:t>
            </a:r>
            <a:endParaRPr lang="en-CA" dirty="0" smtClean="0">
              <a:solidFill>
                <a:schemeClr val="tx2">
                  <a:lumMod val="75000"/>
                </a:schemeClr>
              </a:solidFill>
            </a:endParaRPr>
          </a:p>
          <a:p>
            <a:pPr>
              <a:buFont typeface="Arial" pitchFamily="34" charset="0"/>
              <a:buChar char="•"/>
            </a:pPr>
            <a:r>
              <a:rPr lang="en-CA" dirty="0" smtClean="0">
                <a:solidFill>
                  <a:schemeClr val="tx2">
                    <a:lumMod val="75000"/>
                  </a:schemeClr>
                </a:solidFill>
              </a:rPr>
              <a:t> IPv6World.Asia</a:t>
            </a:r>
          </a:p>
          <a:p>
            <a:pP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APrIGF.Asia</a:t>
            </a:r>
            <a:endParaRPr lang="en-CA" dirty="0" smtClean="0">
              <a:solidFill>
                <a:schemeClr val="tx2">
                  <a:lumMod val="75000"/>
                </a:schemeClr>
              </a:solidFill>
            </a:endParaRPr>
          </a:p>
          <a:p>
            <a:pPr>
              <a:buFont typeface="Arial" pitchFamily="34" charset="0"/>
              <a:buChar char="•"/>
            </a:pPr>
            <a:r>
              <a:rPr lang="en-CA" dirty="0" smtClean="0">
                <a:solidFill>
                  <a:schemeClr val="tx2">
                    <a:lumMod val="75000"/>
                  </a:schemeClr>
                </a:solidFill>
              </a:rPr>
              <a:t> </a:t>
            </a:r>
            <a:r>
              <a:rPr lang="en-CA" dirty="0" err="1" smtClean="0">
                <a:solidFill>
                  <a:schemeClr val="tx2">
                    <a:lumMod val="75000"/>
                  </a:schemeClr>
                </a:solidFill>
              </a:rPr>
              <a:t>WHOIS.Asia</a:t>
            </a:r>
            <a:endParaRPr lang="en-CA" dirty="0" smtClean="0">
              <a:solidFill>
                <a:schemeClr val="tx2">
                  <a:lumMod val="75000"/>
                </a:schemeClr>
              </a:solidFill>
            </a:endParaRPr>
          </a:p>
          <a:p>
            <a:r>
              <a:rPr lang="en-CA" dirty="0" smtClean="0">
                <a:solidFill>
                  <a:schemeClr val="tx2">
                    <a:lumMod val="75000"/>
                  </a:schemeClr>
                </a:solidFill>
              </a:rPr>
              <a:t>…</a:t>
            </a:r>
            <a:endParaRPr lang="en-CA" dirty="0">
              <a:solidFill>
                <a:schemeClr val="tx2">
                  <a:lumMod val="75000"/>
                </a:scheme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53"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000"/>
                            </p:stCondLst>
                            <p:childTnLst>
                              <p:par>
                                <p:cTn id="23" presetID="53"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500"/>
                            </p:stCondLst>
                            <p:childTnLst>
                              <p:par>
                                <p:cTn id="32" presetID="53" presetClass="entr" presetSubtype="0" fill="hold" nodeType="afterEffect">
                                  <p:stCondLst>
                                    <p:cond delay="0"/>
                                  </p:stCondLst>
                                  <p:childTnLst>
                                    <p:set>
                                      <p:cBhvr>
                                        <p:cTn id="33" dur="1" fill="hold">
                                          <p:stCondLst>
                                            <p:cond delay="0"/>
                                          </p:stCondLst>
                                        </p:cTn>
                                        <p:tgtEl>
                                          <p:spTgt spid="71682"/>
                                        </p:tgtEl>
                                        <p:attrNameLst>
                                          <p:attrName>style.visibility</p:attrName>
                                        </p:attrNameLst>
                                      </p:cBhvr>
                                      <p:to>
                                        <p:strVal val="visible"/>
                                      </p:to>
                                    </p:set>
                                    <p:anim calcmode="lin" valueType="num">
                                      <p:cBhvr>
                                        <p:cTn id="34" dur="500" fill="hold"/>
                                        <p:tgtEl>
                                          <p:spTgt spid="71682"/>
                                        </p:tgtEl>
                                        <p:attrNameLst>
                                          <p:attrName>ppt_w</p:attrName>
                                        </p:attrNameLst>
                                      </p:cBhvr>
                                      <p:tavLst>
                                        <p:tav tm="0">
                                          <p:val>
                                            <p:fltVal val="0"/>
                                          </p:val>
                                        </p:tav>
                                        <p:tav tm="100000">
                                          <p:val>
                                            <p:strVal val="#ppt_w"/>
                                          </p:val>
                                        </p:tav>
                                      </p:tavLst>
                                    </p:anim>
                                    <p:anim calcmode="lin" valueType="num">
                                      <p:cBhvr>
                                        <p:cTn id="35" dur="500" fill="hold"/>
                                        <p:tgtEl>
                                          <p:spTgt spid="71682"/>
                                        </p:tgtEl>
                                        <p:attrNameLst>
                                          <p:attrName>ppt_h</p:attrName>
                                        </p:attrNameLst>
                                      </p:cBhvr>
                                      <p:tavLst>
                                        <p:tav tm="0">
                                          <p:val>
                                            <p:fltVal val="0"/>
                                          </p:val>
                                        </p:tav>
                                        <p:tav tm="100000">
                                          <p:val>
                                            <p:strVal val="#ppt_h"/>
                                          </p:val>
                                        </p:tav>
                                      </p:tavLst>
                                    </p:anim>
                                    <p:animEffect transition="in" filter="fade">
                                      <p:cBhvr>
                                        <p:cTn id="36" dur="500"/>
                                        <p:tgtEl>
                                          <p:spTgt spid="7168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Strategic &amp; Operational Plans</a:t>
            </a:r>
            <a:endParaRPr lang="en-CA" dirty="0"/>
          </a:p>
        </p:txBody>
      </p:sp>
      <p:sp>
        <p:nvSpPr>
          <p:cNvPr id="3" name="Content Placeholder 2"/>
          <p:cNvSpPr>
            <a:spLocks noGrp="1"/>
          </p:cNvSpPr>
          <p:nvPr>
            <p:ph idx="1"/>
          </p:nvPr>
        </p:nvSpPr>
        <p:spPr>
          <a:xfrm>
            <a:off x="1753344" y="1196752"/>
            <a:ext cx="6995120" cy="5328592"/>
          </a:xfrm>
        </p:spPr>
        <p:txBody>
          <a:bodyPr/>
          <a:lstStyle/>
          <a:p>
            <a:r>
              <a:rPr lang="en-CA" dirty="0" smtClean="0"/>
              <a:t>Community:</a:t>
            </a:r>
          </a:p>
          <a:p>
            <a:pPr lvl="1"/>
            <a:r>
              <a:rPr lang="en-CA" dirty="0" smtClean="0"/>
              <a:t>Organization of Community </a:t>
            </a:r>
            <a:r>
              <a:rPr lang="en-CA" dirty="0" smtClean="0"/>
              <a:t>Projects</a:t>
            </a:r>
          </a:p>
          <a:p>
            <a:pPr lvl="1"/>
            <a:r>
              <a:rPr lang="en-CA" dirty="0" smtClean="0"/>
              <a:t>Expansion of Community Projects</a:t>
            </a:r>
            <a:endParaRPr lang="en-CA" dirty="0" smtClean="0"/>
          </a:p>
          <a:p>
            <a:pPr lvl="1"/>
            <a:r>
              <a:rPr lang="en-CA" dirty="0" smtClean="0"/>
              <a:t>Proactive promotion of utilization of SCP Funds</a:t>
            </a:r>
          </a:p>
          <a:p>
            <a:r>
              <a:rPr lang="en-CA" dirty="0" smtClean="0"/>
              <a:t>.Asia Registry:</a:t>
            </a:r>
          </a:p>
          <a:p>
            <a:pPr lvl="1"/>
            <a:r>
              <a:rPr lang="en-CA" dirty="0" smtClean="0"/>
              <a:t>Policies to mitigate registration abuses</a:t>
            </a:r>
          </a:p>
          <a:p>
            <a:pPr lvl="1"/>
            <a:r>
              <a:rPr lang="en-CA" dirty="0" smtClean="0"/>
              <a:t>Additional IDN Languages launch</a:t>
            </a:r>
          </a:p>
          <a:p>
            <a:r>
              <a:rPr lang="en-CA" dirty="0" err="1" smtClean="0"/>
              <a:t>DotAsia</a:t>
            </a:r>
            <a:r>
              <a:rPr lang="en-CA" dirty="0" smtClean="0"/>
              <a:t> </a:t>
            </a:r>
            <a:r>
              <a:rPr lang="en-CA" dirty="0" smtClean="0"/>
              <a:t>Organisation</a:t>
            </a:r>
          </a:p>
          <a:p>
            <a:pPr lvl="1"/>
            <a:r>
              <a:rPr lang="en-CA" dirty="0" smtClean="0"/>
              <a:t>Broaden works in New </a:t>
            </a:r>
            <a:r>
              <a:rPr lang="en-CA" dirty="0" err="1" smtClean="0"/>
              <a:t>gTLDs</a:t>
            </a:r>
            <a:endParaRPr lang="en-CA" dirty="0" smtClean="0"/>
          </a:p>
        </p:txBody>
      </p:sp>
      <p:pic>
        <p:nvPicPr>
          <p:cNvPr id="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45232" y="1340768"/>
            <a:ext cx="787444" cy="69867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clrChange>
              <a:clrFrom>
                <a:srgbClr val="FFFFFF"/>
              </a:clrFrom>
              <a:clrTo>
                <a:srgbClr val="FFFFFF">
                  <a:alpha val="0"/>
                </a:srgbClr>
              </a:clrTo>
            </a:clrChange>
            <a:lum bright="40000"/>
          </a:blip>
          <a:srcRect/>
          <a:stretch>
            <a:fillRect/>
          </a:stretch>
        </p:blipFill>
        <p:spPr bwMode="auto">
          <a:xfrm>
            <a:off x="747202" y="2459751"/>
            <a:ext cx="783505" cy="711916"/>
          </a:xfrm>
          <a:prstGeom prst="rect">
            <a:avLst/>
          </a:prstGeom>
          <a:noFill/>
          <a:ln w="9525">
            <a:noFill/>
            <a:miter lim="800000"/>
            <a:headEnd/>
            <a:tailEnd/>
          </a:ln>
        </p:spPr>
      </p:pic>
      <p:pic>
        <p:nvPicPr>
          <p:cNvPr id="6" name="Picture 3"/>
          <p:cNvPicPr>
            <a:picLocks noChangeAspect="1" noChangeArrowheads="1"/>
          </p:cNvPicPr>
          <p:nvPr/>
        </p:nvPicPr>
        <p:blipFill>
          <a:blip r:embed="rId4" cstate="print">
            <a:clrChange>
              <a:clrFrom>
                <a:srgbClr val="FFFFFF"/>
              </a:clrFrom>
              <a:clrTo>
                <a:srgbClr val="FFFFFF">
                  <a:alpha val="0"/>
                </a:srgbClr>
              </a:clrTo>
            </a:clrChange>
            <a:lum bright="-40000"/>
          </a:blip>
          <a:srcRect/>
          <a:stretch>
            <a:fillRect/>
          </a:stretch>
        </p:blipFill>
        <p:spPr bwMode="auto">
          <a:xfrm>
            <a:off x="782457" y="3591972"/>
            <a:ext cx="712995" cy="856882"/>
          </a:xfrm>
          <a:prstGeom prst="rect">
            <a:avLst/>
          </a:prstGeom>
          <a:noFill/>
          <a:ln w="9525">
            <a:noFill/>
            <a:miter lim="800000"/>
            <a:headEnd/>
            <a:tailEnd/>
          </a:ln>
        </p:spPr>
      </p:pic>
      <p:pic>
        <p:nvPicPr>
          <p:cNvPr id="7" name="Picture 3"/>
          <p:cNvPicPr>
            <a:picLocks noChangeAspect="1" noChangeArrowheads="1"/>
          </p:cNvPicPr>
          <p:nvPr/>
        </p:nvPicPr>
        <p:blipFill>
          <a:blip r:embed="rId5" cstate="print">
            <a:clrChange>
              <a:clrFrom>
                <a:srgbClr val="FFFFFF"/>
              </a:clrFrom>
              <a:clrTo>
                <a:srgbClr val="FFFFFF">
                  <a:alpha val="0"/>
                </a:srgbClr>
              </a:clrTo>
            </a:clrChange>
            <a:lum bright="40000"/>
          </a:blip>
          <a:srcRect b="29328"/>
          <a:stretch>
            <a:fillRect/>
          </a:stretch>
        </p:blipFill>
        <p:spPr bwMode="auto">
          <a:xfrm>
            <a:off x="676607" y="4869160"/>
            <a:ext cx="924695" cy="75749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par>
                          <p:cTn id="34" fill="hold">
                            <p:stCondLst>
                              <p:cond delay="1500"/>
                            </p:stCondLst>
                            <p:childTnLst>
                              <p:par>
                                <p:cTn id="35" presetID="53"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par>
                          <p:cTn id="40" fill="hold">
                            <p:stCondLst>
                              <p:cond delay="2000"/>
                            </p:stCondLst>
                            <p:childTnLst>
                              <p:par>
                                <p:cTn id="41" presetID="53"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par>
                          <p:cTn id="46" fill="hold">
                            <p:stCondLst>
                              <p:cond delay="2500"/>
                            </p:stCondLst>
                            <p:childTnLst>
                              <p:par>
                                <p:cTn id="47" presetID="53"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par>
                          <p:cTn id="52" fill="hold">
                            <p:stCondLst>
                              <p:cond delay="3000"/>
                            </p:stCondLst>
                            <p:childTnLst>
                              <p:par>
                                <p:cTn id="53" presetID="53"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Agenda:</a:t>
            </a:r>
            <a:endParaRPr lang="en-CA" dirty="0"/>
          </a:p>
        </p:txBody>
      </p:sp>
      <p:sp>
        <p:nvSpPr>
          <p:cNvPr id="3" name="Content Placeholder 2"/>
          <p:cNvSpPr>
            <a:spLocks noGrp="1"/>
          </p:cNvSpPr>
          <p:nvPr>
            <p:ph idx="1"/>
          </p:nvPr>
        </p:nvSpPr>
        <p:spPr/>
        <p:txBody>
          <a:bodyPr/>
          <a:lstStyle/>
          <a:p>
            <a:pPr marL="514350" indent="-514350">
              <a:buFont typeface="+mj-lt"/>
              <a:buAutoNum type="arabicPeriod"/>
            </a:pPr>
            <a:r>
              <a:rPr lang="en-CA" dirty="0" smtClean="0">
                <a:solidFill>
                  <a:schemeClr val="accent5">
                    <a:lumMod val="75000"/>
                  </a:schemeClr>
                </a:solidFill>
                <a:latin typeface="Helvetica-Light" pitchFamily="34" charset="0"/>
              </a:rPr>
              <a:t>Welcome Remarks</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Operations in </a:t>
            </a:r>
            <a:r>
              <a:rPr lang="en-CA" dirty="0" smtClean="0">
                <a:solidFill>
                  <a:schemeClr val="accent5">
                    <a:lumMod val="75000"/>
                  </a:schemeClr>
                </a:solidFill>
                <a:latin typeface="Helvetica-Light" pitchFamily="34" charset="0"/>
              </a:rPr>
              <a:t>2012</a:t>
            </a:r>
          </a:p>
          <a:p>
            <a:pPr marL="514350" indent="-514350">
              <a:buFont typeface="+mj-lt"/>
              <a:buAutoNum type="arabicPeriod"/>
            </a:pPr>
            <a:r>
              <a:rPr lang="en-CA" dirty="0" smtClean="0">
                <a:solidFill>
                  <a:schemeClr val="accent5">
                    <a:lumMod val="75000"/>
                  </a:schemeClr>
                </a:solidFill>
                <a:latin typeface="Helvetica-Light" pitchFamily="34" charset="0"/>
              </a:rPr>
              <a:t>Audited </a:t>
            </a:r>
            <a:r>
              <a:rPr lang="en-CA" dirty="0" smtClean="0">
                <a:solidFill>
                  <a:schemeClr val="accent5">
                    <a:lumMod val="75000"/>
                  </a:schemeClr>
                </a:solidFill>
                <a:latin typeface="Helvetica-Light" pitchFamily="34" charset="0"/>
              </a:rPr>
              <a:t>Financials (Fiscal Year </a:t>
            </a:r>
            <a:r>
              <a:rPr lang="en-CA" dirty="0" smtClean="0">
                <a:solidFill>
                  <a:schemeClr val="accent5">
                    <a:lumMod val="75000"/>
                  </a:schemeClr>
                </a:solidFill>
                <a:latin typeface="Helvetica-Light" pitchFamily="34" charset="0"/>
              </a:rPr>
              <a:t>2011-2012)</a:t>
            </a:r>
          </a:p>
          <a:p>
            <a:pPr marL="514350" indent="-514350">
              <a:buFont typeface="+mj-lt"/>
              <a:buAutoNum type="arabicPeriod"/>
            </a:pPr>
            <a:r>
              <a:rPr lang="en-CA" dirty="0" smtClean="0">
                <a:solidFill>
                  <a:schemeClr val="accent5">
                    <a:lumMod val="75000"/>
                  </a:schemeClr>
                </a:solidFill>
                <a:latin typeface="Helvetica-Light" pitchFamily="34" charset="0"/>
              </a:rPr>
              <a:t>Community </a:t>
            </a:r>
            <a:r>
              <a:rPr lang="en-CA" dirty="0" smtClean="0">
                <a:solidFill>
                  <a:schemeClr val="accent5">
                    <a:lumMod val="75000"/>
                  </a:schemeClr>
                </a:solidFill>
                <a:latin typeface="Helvetica-Light" pitchFamily="34" charset="0"/>
              </a:rPr>
              <a:t>&amp; Special </a:t>
            </a:r>
            <a:r>
              <a:rPr lang="en-CA" dirty="0" smtClean="0">
                <a:solidFill>
                  <a:schemeClr val="accent5">
                    <a:lumMod val="75000"/>
                  </a:schemeClr>
                </a:solidFill>
                <a:latin typeface="Helvetica-Light" pitchFamily="34" charset="0"/>
              </a:rPr>
              <a:t>Projects</a:t>
            </a:r>
          </a:p>
          <a:p>
            <a:pPr marL="514350" indent="-514350">
              <a:buFont typeface="+mj-lt"/>
              <a:buAutoNum type="arabicPeriod"/>
            </a:pPr>
            <a:r>
              <a:rPr lang="en-CA" dirty="0" smtClean="0">
                <a:solidFill>
                  <a:schemeClr val="accent5">
                    <a:lumMod val="75000"/>
                  </a:schemeClr>
                </a:solidFill>
                <a:latin typeface="Helvetica-Light" pitchFamily="34" charset="0"/>
              </a:rPr>
              <a:t>.Asia </a:t>
            </a:r>
            <a:r>
              <a:rPr lang="en-CA" dirty="0" smtClean="0">
                <a:solidFill>
                  <a:schemeClr val="accent5">
                    <a:lumMod val="75000"/>
                  </a:schemeClr>
                </a:solidFill>
                <a:latin typeface="Helvetica-Light" pitchFamily="34" charset="0"/>
              </a:rPr>
              <a:t>Registry Technical </a:t>
            </a:r>
            <a:r>
              <a:rPr lang="en-CA" dirty="0" smtClean="0">
                <a:solidFill>
                  <a:schemeClr val="accent5">
                    <a:lumMod val="75000"/>
                  </a:schemeClr>
                </a:solidFill>
                <a:latin typeface="Helvetica-Light" pitchFamily="34" charset="0"/>
              </a:rPr>
              <a:t>Updates (</a:t>
            </a:r>
            <a:r>
              <a:rPr lang="en-CA" dirty="0" err="1" smtClean="0">
                <a:solidFill>
                  <a:schemeClr val="accent5">
                    <a:lumMod val="75000"/>
                  </a:schemeClr>
                </a:solidFill>
                <a:latin typeface="Helvetica-Light" pitchFamily="34" charset="0"/>
              </a:rPr>
              <a:t>Afilias</a:t>
            </a:r>
            <a:r>
              <a:rPr lang="en-CA" dirty="0" smtClean="0">
                <a:solidFill>
                  <a:schemeClr val="accent5">
                    <a:lumMod val="75000"/>
                  </a:schemeClr>
                </a:solidFill>
                <a:latin typeface="Helvetica-Light" pitchFamily="34" charset="0"/>
              </a:rPr>
              <a:t>)</a:t>
            </a:r>
          </a:p>
          <a:p>
            <a:pPr marL="514350" indent="-514350">
              <a:buFont typeface="+mj-lt"/>
              <a:buAutoNum type="arabicPeriod"/>
            </a:pPr>
            <a:r>
              <a:rPr lang="en-CA" dirty="0" err="1" smtClean="0">
                <a:solidFill>
                  <a:schemeClr val="accent5">
                    <a:lumMod val="75000"/>
                  </a:schemeClr>
                </a:solidFill>
                <a:latin typeface="Helvetica-Light" pitchFamily="34" charset="0"/>
              </a:rPr>
              <a:t>DotAsia</a:t>
            </a:r>
            <a:r>
              <a:rPr lang="en-CA" dirty="0" smtClean="0">
                <a:solidFill>
                  <a:schemeClr val="accent5">
                    <a:lumMod val="75000"/>
                  </a:schemeClr>
                </a:solidFill>
                <a:latin typeface="Helvetica-Light" pitchFamily="34" charset="0"/>
              </a:rPr>
              <a:t> </a:t>
            </a:r>
            <a:r>
              <a:rPr lang="en-CA" dirty="0" smtClean="0">
                <a:solidFill>
                  <a:schemeClr val="accent5">
                    <a:lumMod val="75000"/>
                  </a:schemeClr>
                </a:solidFill>
                <a:latin typeface="Helvetica-Light" pitchFamily="34" charset="0"/>
              </a:rPr>
              <a:t>Strategic &amp; Operational Plans </a:t>
            </a:r>
            <a:r>
              <a:rPr lang="en-CA" dirty="0" smtClean="0">
                <a:solidFill>
                  <a:schemeClr val="accent5">
                    <a:lumMod val="75000"/>
                  </a:schemeClr>
                </a:solidFill>
                <a:latin typeface="Helvetica-Light" pitchFamily="34" charset="0"/>
              </a:rPr>
              <a:t>2013</a:t>
            </a:r>
          </a:p>
          <a:p>
            <a:pPr marL="514350" indent="-514350">
              <a:buFont typeface="+mj-lt"/>
              <a:buAutoNum type="arabicPeriod"/>
            </a:pPr>
            <a:r>
              <a:rPr lang="en-CA" dirty="0" smtClean="0">
                <a:latin typeface="Helvetica-Light" pitchFamily="34" charset="0"/>
              </a:rPr>
              <a:t>Member </a:t>
            </a:r>
            <a:r>
              <a:rPr lang="en-CA" dirty="0" smtClean="0">
                <a:latin typeface="Helvetica-Light" pitchFamily="34" charset="0"/>
              </a:rPr>
              <a:t>Resolutions (Board </a:t>
            </a:r>
            <a:r>
              <a:rPr lang="en-CA" dirty="0" smtClean="0">
                <a:latin typeface="Helvetica-Light" pitchFamily="34" charset="0"/>
              </a:rPr>
              <a:t>Elections)</a:t>
            </a:r>
          </a:p>
          <a:p>
            <a:pPr marL="514350" indent="-514350">
              <a:buFont typeface="+mj-lt"/>
              <a:buAutoNum type="arabicPeriod"/>
            </a:pPr>
            <a:r>
              <a:rPr lang="en-CA" dirty="0" smtClean="0">
                <a:solidFill>
                  <a:schemeClr val="accent5">
                    <a:lumMod val="75000"/>
                  </a:schemeClr>
                </a:solidFill>
                <a:latin typeface="Helvetica-Light" pitchFamily="34" charset="0"/>
              </a:rPr>
              <a:t>Open </a:t>
            </a:r>
            <a:r>
              <a:rPr lang="en-CA" dirty="0" smtClean="0">
                <a:solidFill>
                  <a:schemeClr val="accent5">
                    <a:lumMod val="75000"/>
                  </a:schemeClr>
                </a:solidFill>
                <a:latin typeface="Helvetica-Light" pitchFamily="34" charset="0"/>
              </a:rPr>
              <a:t>Discussion &amp; Closing </a:t>
            </a:r>
            <a:r>
              <a:rPr lang="en-CA" dirty="0" smtClean="0">
                <a:solidFill>
                  <a:schemeClr val="accent5">
                    <a:lumMod val="75000"/>
                  </a:schemeClr>
                </a:solidFill>
                <a:latin typeface="Helvetica-Light" pitchFamily="34" charset="0"/>
              </a:rPr>
              <a:t>Remarks</a:t>
            </a:r>
            <a:endParaRPr lang="en-CA" dirty="0" smtClean="0">
              <a:solidFill>
                <a:schemeClr val="accent5">
                  <a:lumMod val="75000"/>
                </a:schemeClr>
              </a:solidFill>
              <a:latin typeface="Helvetica-Light" pitchFamily="34" charset="0"/>
            </a:endParaRP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years-420k+.wmv">
            <a:hlinkClick r:id="" action="ppaction://media"/>
          </p:cNvPr>
          <p:cNvPicPr>
            <a:picLocks noRot="1" noChangeAspect="1"/>
          </p:cNvPicPr>
          <p:nvPr>
            <a:videoFile r:link="rId1"/>
          </p:nvPr>
        </p:nvPicPr>
        <p:blipFill>
          <a:blip r:embed="rId3" cstate="print"/>
          <a:stretch>
            <a:fillRect/>
          </a:stretch>
        </p:blipFill>
        <p:spPr>
          <a:xfrm>
            <a:off x="1912938" y="1435100"/>
            <a:ext cx="5319712" cy="3989388"/>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Board Elections </a:t>
            </a:r>
            <a:r>
              <a:rPr lang="en-US" dirty="0" smtClean="0"/>
              <a:t>2013</a:t>
            </a:r>
            <a:endParaRPr lang="en-CA" dirty="0"/>
          </a:p>
        </p:txBody>
      </p:sp>
      <p:sp>
        <p:nvSpPr>
          <p:cNvPr id="3" name="Content Placeholder 2"/>
          <p:cNvSpPr>
            <a:spLocks noGrp="1"/>
          </p:cNvSpPr>
          <p:nvPr>
            <p:ph idx="1"/>
          </p:nvPr>
        </p:nvSpPr>
        <p:spPr/>
        <p:txBody>
          <a:bodyPr>
            <a:normAutofit/>
          </a:bodyPr>
          <a:lstStyle/>
          <a:p>
            <a:r>
              <a:rPr lang="en-US" dirty="0" smtClean="0"/>
              <a:t>Seats up for election</a:t>
            </a:r>
          </a:p>
          <a:p>
            <a:pPr lvl="1"/>
            <a:r>
              <a:rPr lang="en-US" dirty="0" smtClean="0"/>
              <a:t>4 seats from Sponsor Member Category</a:t>
            </a:r>
          </a:p>
          <a:p>
            <a:pPr lvl="1"/>
            <a:r>
              <a:rPr lang="en-US" dirty="0" smtClean="0"/>
              <a:t>2 </a:t>
            </a:r>
            <a:r>
              <a:rPr lang="en-US" dirty="0" smtClean="0"/>
              <a:t>seat from Co-Sponsor Member Category</a:t>
            </a:r>
          </a:p>
          <a:p>
            <a:r>
              <a:rPr lang="en-US" dirty="0" smtClean="0"/>
              <a:t>Development of Election Procedures</a:t>
            </a:r>
          </a:p>
          <a:p>
            <a:pPr lvl="1"/>
            <a:r>
              <a:rPr lang="en-US" dirty="0" smtClean="0"/>
              <a:t>First Draft Posted: Nov </a:t>
            </a:r>
            <a:r>
              <a:rPr lang="en-US" dirty="0" smtClean="0"/>
              <a:t>14, 2012</a:t>
            </a:r>
            <a:endParaRPr lang="en-US" dirty="0" smtClean="0"/>
          </a:p>
          <a:p>
            <a:pPr lvl="1"/>
            <a:r>
              <a:rPr lang="en-US" dirty="0" smtClean="0"/>
              <a:t>Final Procedures Posted: </a:t>
            </a:r>
            <a:r>
              <a:rPr lang="en-US" dirty="0" smtClean="0"/>
              <a:t>Dec 3, 2012</a:t>
            </a:r>
            <a:endParaRPr lang="en-US" dirty="0" smtClean="0"/>
          </a:p>
          <a:p>
            <a:r>
              <a:rPr lang="en-US" dirty="0" smtClean="0"/>
              <a:t>Nominations Process</a:t>
            </a:r>
          </a:p>
          <a:p>
            <a:pPr lvl="1"/>
            <a:r>
              <a:rPr lang="en-CA" dirty="0" smtClean="0"/>
              <a:t>December 5, 2012 </a:t>
            </a:r>
            <a:r>
              <a:rPr lang="en-CA" dirty="0" smtClean="0"/>
              <a:t>(Wed) – Nomination Period Begins</a:t>
            </a:r>
          </a:p>
          <a:p>
            <a:pPr lvl="1"/>
            <a:r>
              <a:rPr lang="en-CA" dirty="0" smtClean="0"/>
              <a:t>January </a:t>
            </a:r>
            <a:r>
              <a:rPr lang="en-CA" dirty="0" smtClean="0"/>
              <a:t>9, 2013 </a:t>
            </a:r>
            <a:r>
              <a:rPr lang="en-CA" dirty="0" smtClean="0"/>
              <a:t>(Wed) – Nomination Period Ends</a:t>
            </a:r>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Highlights of Procedures</a:t>
            </a:r>
            <a:endParaRPr lang="en-CA" dirty="0"/>
          </a:p>
        </p:txBody>
      </p:sp>
      <p:sp>
        <p:nvSpPr>
          <p:cNvPr id="3" name="Content Placeholder 2"/>
          <p:cNvSpPr>
            <a:spLocks noGrp="1"/>
          </p:cNvSpPr>
          <p:nvPr>
            <p:ph idx="1"/>
          </p:nvPr>
        </p:nvSpPr>
        <p:spPr>
          <a:xfrm>
            <a:off x="457200" y="980728"/>
            <a:ext cx="8686800" cy="5328592"/>
          </a:xfrm>
        </p:spPr>
        <p:txBody>
          <a:bodyPr/>
          <a:lstStyle/>
          <a:p>
            <a:r>
              <a:rPr lang="en-US" dirty="0" smtClean="0"/>
              <a:t>Nominations &amp; Voting Process (via email)</a:t>
            </a:r>
          </a:p>
          <a:p>
            <a:pPr>
              <a:defRPr/>
            </a:pPr>
            <a:r>
              <a:rPr lang="en-CA" dirty="0" smtClean="0"/>
              <a:t>Sub-Regions </a:t>
            </a:r>
            <a:r>
              <a:rPr lang="en-CA" dirty="0" smtClean="0"/>
              <a:t>(Sponsor Category):</a:t>
            </a:r>
          </a:p>
          <a:p>
            <a:pPr lvl="1">
              <a:defRPr/>
            </a:pPr>
            <a:r>
              <a:rPr lang="en-CA" dirty="0" smtClean="0"/>
              <a:t>At least 1 member from each of the 4 Sub-Regions</a:t>
            </a:r>
          </a:p>
          <a:p>
            <a:pPr lvl="2"/>
            <a:r>
              <a:rPr lang="en-CA" dirty="0" smtClean="0"/>
              <a:t>North and Northeast Asia</a:t>
            </a:r>
          </a:p>
          <a:p>
            <a:pPr lvl="2"/>
            <a:r>
              <a:rPr lang="en-CA" dirty="0" smtClean="0"/>
              <a:t>South and Southeast Asia</a:t>
            </a:r>
          </a:p>
          <a:p>
            <a:pPr lvl="2"/>
            <a:r>
              <a:rPr lang="en-CA" dirty="0" smtClean="0"/>
              <a:t>Middle East, Asia Minor and Eurasia</a:t>
            </a:r>
          </a:p>
          <a:p>
            <a:pPr lvl="2"/>
            <a:r>
              <a:rPr lang="en-CA" dirty="0" smtClean="0"/>
              <a:t>Australia and Pacific </a:t>
            </a:r>
            <a:r>
              <a:rPr lang="en-CA" dirty="0" smtClean="0"/>
              <a:t>Asia</a:t>
            </a:r>
          </a:p>
          <a:p>
            <a:pPr lvl="1"/>
            <a:r>
              <a:rPr lang="en-CA" dirty="0" smtClean="0"/>
              <a:t>Remaining members already fulfil requirement</a:t>
            </a:r>
          </a:p>
          <a:p>
            <a:r>
              <a:rPr lang="en-CA" dirty="0" smtClean="0"/>
              <a:t>Vacant Seats for Co-Sponsor Category</a:t>
            </a:r>
          </a:p>
          <a:p>
            <a:pPr lvl="1"/>
            <a:r>
              <a:rPr lang="en-CA" dirty="0" smtClean="0"/>
              <a:t>2 Seats vacant</a:t>
            </a:r>
          </a:p>
          <a:p>
            <a:pPr lvl="1"/>
            <a:r>
              <a:rPr lang="en-CA" dirty="0" smtClean="0"/>
              <a:t>1 seat for 1-year term, 1 seat for 2-year term</a:t>
            </a:r>
            <a:endParaRPr lang="en-CA" dirty="0" smtClean="0"/>
          </a:p>
        </p:txBody>
      </p:sp>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Nominations </a:t>
            </a:r>
            <a:r>
              <a:rPr lang="en-US" dirty="0" err="1" smtClean="0"/>
              <a:t>Recieved</a:t>
            </a:r>
            <a:endParaRPr lang="en-CA" dirty="0"/>
          </a:p>
        </p:txBody>
      </p:sp>
      <p:sp>
        <p:nvSpPr>
          <p:cNvPr id="3" name="Content Placeholder 2"/>
          <p:cNvSpPr>
            <a:spLocks noGrp="1"/>
          </p:cNvSpPr>
          <p:nvPr>
            <p:ph idx="1"/>
          </p:nvPr>
        </p:nvSpPr>
        <p:spPr/>
        <p:txBody>
          <a:bodyPr/>
          <a:lstStyle/>
          <a:p>
            <a:r>
              <a:rPr lang="en-US" dirty="0" smtClean="0"/>
              <a:t>Candidates Nominated: </a:t>
            </a:r>
            <a:r>
              <a:rPr lang="en-US" dirty="0" smtClean="0"/>
              <a:t>6*</a:t>
            </a:r>
            <a:endParaRPr lang="en-US" dirty="0" smtClean="0"/>
          </a:p>
          <a:p>
            <a:pPr lvl="1"/>
            <a:r>
              <a:rPr lang="en-US" dirty="0" smtClean="0"/>
              <a:t>Sponsor Category: 4</a:t>
            </a:r>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1"/>
            <a:r>
              <a:rPr lang="en-US" dirty="0" smtClean="0"/>
              <a:t>Co-Sponsor Category: </a:t>
            </a:r>
            <a:r>
              <a:rPr lang="en-US" dirty="0" smtClean="0"/>
              <a:t>2*</a:t>
            </a:r>
          </a:p>
          <a:p>
            <a:pPr lvl="1"/>
            <a:endParaRPr lang="en-US" dirty="0" smtClean="0"/>
          </a:p>
          <a:p>
            <a:pPr lvl="1"/>
            <a:endParaRPr lang="en-US" dirty="0" smtClean="0"/>
          </a:p>
          <a:p>
            <a:pPr lvl="1"/>
            <a:endParaRPr lang="en-US" dirty="0" smtClean="0"/>
          </a:p>
          <a:p>
            <a:r>
              <a:rPr lang="en-US" dirty="0" smtClean="0"/>
              <a:t>Late</a:t>
            </a:r>
            <a:r>
              <a:rPr lang="en-CA" dirty="0" smtClean="0"/>
              <a:t> second received </a:t>
            </a:r>
            <a:r>
              <a:rPr lang="en-CA" b="1" dirty="0" smtClean="0"/>
              <a:t>Jan 10, 2013 16:01 UTC</a:t>
            </a:r>
            <a:endParaRPr lang="en-US" b="1" dirty="0" smtClean="0"/>
          </a:p>
        </p:txBody>
      </p:sp>
      <p:graphicFrame>
        <p:nvGraphicFramePr>
          <p:cNvPr id="4" name="Table 3"/>
          <p:cNvGraphicFramePr>
            <a:graphicFrameLocks noGrp="1"/>
          </p:cNvGraphicFramePr>
          <p:nvPr/>
        </p:nvGraphicFramePr>
        <p:xfrm>
          <a:off x="1500166" y="1916832"/>
          <a:ext cx="6929487" cy="1849120"/>
        </p:xfrm>
        <a:graphic>
          <a:graphicData uri="http://schemas.openxmlformats.org/drawingml/2006/table">
            <a:tbl>
              <a:tblPr firstRow="1" bandRow="1">
                <a:tableStyleId>{5C22544A-7EE6-4342-B048-85BDC9FD1C3A}</a:tableStyleId>
              </a:tblPr>
              <a:tblGrid>
                <a:gridCol w="3071834"/>
                <a:gridCol w="2000264"/>
                <a:gridCol w="1857389"/>
              </a:tblGrid>
              <a:tr h="360040">
                <a:tc>
                  <a:txBody>
                    <a:bodyPr/>
                    <a:lstStyle/>
                    <a:p>
                      <a:r>
                        <a:rPr lang="en-US" dirty="0" smtClean="0">
                          <a:latin typeface="Helvetica" pitchFamily="34" charset="0"/>
                        </a:rPr>
                        <a:t>Candidate</a:t>
                      </a:r>
                      <a:endParaRPr lang="en-CA" dirty="0">
                        <a:latin typeface="Helvetica" pitchFamily="34" charset="0"/>
                      </a:endParaRPr>
                    </a:p>
                  </a:txBody>
                  <a:tcPr/>
                </a:tc>
                <a:tc>
                  <a:txBody>
                    <a:bodyPr/>
                    <a:lstStyle/>
                    <a:p>
                      <a:r>
                        <a:rPr lang="en-US" dirty="0" smtClean="0">
                          <a:latin typeface="Helvetica" pitchFamily="34" charset="0"/>
                        </a:rPr>
                        <a:t>Nominated by:</a:t>
                      </a:r>
                      <a:endParaRPr lang="en-CA" dirty="0">
                        <a:latin typeface="Helvetica" pitchFamily="34" charset="0"/>
                      </a:endParaRPr>
                    </a:p>
                  </a:txBody>
                  <a:tcPr/>
                </a:tc>
                <a:tc>
                  <a:txBody>
                    <a:bodyPr/>
                    <a:lstStyle/>
                    <a:p>
                      <a:r>
                        <a:rPr lang="en-US" dirty="0" smtClean="0">
                          <a:latin typeface="Helvetica" pitchFamily="34" charset="0"/>
                        </a:rPr>
                        <a:t>Seconded by:</a:t>
                      </a:r>
                      <a:endParaRPr lang="en-CA" dirty="0">
                        <a:latin typeface="Helvetica" pitchFamily="34" charset="0"/>
                      </a:endParaRPr>
                    </a:p>
                  </a:txBody>
                  <a:tcPr/>
                </a:tc>
              </a:tr>
              <a:tr h="370840">
                <a:tc>
                  <a:txBody>
                    <a:bodyPr/>
                    <a:lstStyle/>
                    <a:p>
                      <a:r>
                        <a:rPr lang="en-CA" dirty="0" smtClean="0">
                          <a:latin typeface="Helvetica" pitchFamily="34" charset="0"/>
                        </a:rPr>
                        <a:t>Atsushi ENDO</a:t>
                      </a:r>
                      <a:endParaRPr lang="en-CA" dirty="0">
                        <a:latin typeface="Helvetica" pitchFamily="34" charset="0"/>
                      </a:endParaRPr>
                    </a:p>
                  </a:txBody>
                  <a:tcPr/>
                </a:tc>
                <a:tc>
                  <a:txBody>
                    <a:bodyPr/>
                    <a:lstStyle/>
                    <a:p>
                      <a:r>
                        <a:rPr lang="en-CA" dirty="0" smtClean="0">
                          <a:latin typeface="Helvetica" pitchFamily="34" charset="0"/>
                        </a:rPr>
                        <a:t>SGNIC</a:t>
                      </a:r>
                      <a:r>
                        <a:rPr lang="en-CA" baseline="0" dirty="0" smtClean="0">
                          <a:latin typeface="Helvetica" pitchFamily="34" charset="0"/>
                        </a:rPr>
                        <a:t> (.SG)</a:t>
                      </a:r>
                      <a:endParaRPr lang="en-CA" dirty="0">
                        <a:latin typeface="Helvetica" pitchFamily="34" charset="0"/>
                      </a:endParaRPr>
                    </a:p>
                  </a:txBody>
                  <a:tcPr/>
                </a:tc>
                <a:tc>
                  <a:txBody>
                    <a:bodyPr/>
                    <a:lstStyle/>
                    <a:p>
                      <a:r>
                        <a:rPr lang="en-CA" dirty="0" err="1" smtClean="0">
                          <a:latin typeface="Helvetica" pitchFamily="34" charset="0"/>
                        </a:rPr>
                        <a:t>DotPH</a:t>
                      </a:r>
                      <a:r>
                        <a:rPr lang="en-CA" dirty="0" smtClean="0">
                          <a:latin typeface="Helvetica" pitchFamily="34" charset="0"/>
                        </a:rPr>
                        <a:t> (.PH)</a:t>
                      </a:r>
                      <a:endParaRPr lang="en-CA" dirty="0">
                        <a:latin typeface="Helvetica" pitchFamily="34" charset="0"/>
                      </a:endParaRPr>
                    </a:p>
                  </a:txBody>
                  <a:tcPr/>
                </a:tc>
              </a:tr>
              <a:tr h="370840">
                <a:tc>
                  <a:txBody>
                    <a:bodyPr/>
                    <a:lstStyle/>
                    <a:p>
                      <a:r>
                        <a:rPr lang="en-US" dirty="0" err="1" smtClean="0">
                          <a:latin typeface="Helvetica" pitchFamily="34" charset="0"/>
                        </a:rPr>
                        <a:t>Choon</a:t>
                      </a:r>
                      <a:r>
                        <a:rPr lang="en-US" dirty="0" smtClean="0">
                          <a:latin typeface="Helvetica" pitchFamily="34" charset="0"/>
                        </a:rPr>
                        <a:t> </a:t>
                      </a:r>
                      <a:r>
                        <a:rPr lang="en-US" dirty="0" err="1" smtClean="0">
                          <a:latin typeface="Helvetica" pitchFamily="34" charset="0"/>
                        </a:rPr>
                        <a:t>Sai</a:t>
                      </a:r>
                      <a:r>
                        <a:rPr lang="en-US" baseline="0" dirty="0" smtClean="0">
                          <a:latin typeface="Helvetica" pitchFamily="34" charset="0"/>
                        </a:rPr>
                        <a:t> LIM</a:t>
                      </a:r>
                      <a:endParaRPr lang="en-CA" dirty="0">
                        <a:latin typeface="Helvetica" pitchFamily="34" charset="0"/>
                      </a:endParaRPr>
                    </a:p>
                  </a:txBody>
                  <a:tcPr/>
                </a:tc>
                <a:tc>
                  <a:txBody>
                    <a:bodyPr/>
                    <a:lstStyle/>
                    <a:p>
                      <a:r>
                        <a:rPr lang="en-US" dirty="0" smtClean="0">
                          <a:latin typeface="Helvetica" pitchFamily="34" charset="0"/>
                        </a:rPr>
                        <a:t>JPRS</a:t>
                      </a:r>
                      <a:r>
                        <a:rPr lang="en-US" baseline="0" dirty="0" smtClean="0">
                          <a:latin typeface="Helvetica" pitchFamily="34" charset="0"/>
                        </a:rPr>
                        <a:t> (.JP)</a:t>
                      </a:r>
                      <a:endParaRPr lang="en-CA" dirty="0">
                        <a:latin typeface="Helvetica" pitchFamily="34" charset="0"/>
                      </a:endParaRPr>
                    </a:p>
                  </a:txBody>
                  <a:tcPr/>
                </a:tc>
                <a:tc>
                  <a:txBody>
                    <a:bodyPr/>
                    <a:lstStyle/>
                    <a:p>
                      <a:r>
                        <a:rPr lang="en-US" dirty="0" err="1" smtClean="0">
                          <a:latin typeface="Helvetica" pitchFamily="34" charset="0"/>
                        </a:rPr>
                        <a:t>DotPH</a:t>
                      </a:r>
                      <a:r>
                        <a:rPr lang="en-US" dirty="0" smtClean="0">
                          <a:latin typeface="Helvetica" pitchFamily="34" charset="0"/>
                        </a:rPr>
                        <a:t> (.PH)</a:t>
                      </a:r>
                      <a:endParaRPr lang="en-CA" dirty="0">
                        <a:latin typeface="Helvetica" pitchFamily="34" charset="0"/>
                      </a:endParaRPr>
                    </a:p>
                  </a:txBody>
                  <a:tcPr/>
                </a:tc>
              </a:tr>
              <a:tr h="370840">
                <a:tc>
                  <a:txBody>
                    <a:bodyPr/>
                    <a:lstStyle/>
                    <a:p>
                      <a:r>
                        <a:rPr lang="en-US" dirty="0" smtClean="0">
                          <a:latin typeface="Helvetica" pitchFamily="34" charset="0"/>
                        </a:rPr>
                        <a:t>Dr. </a:t>
                      </a:r>
                      <a:r>
                        <a:rPr lang="en-US" dirty="0" err="1" smtClean="0">
                          <a:latin typeface="Helvetica" pitchFamily="34" charset="0"/>
                        </a:rPr>
                        <a:t>Xiaodong</a:t>
                      </a:r>
                      <a:r>
                        <a:rPr lang="en-US" baseline="0" dirty="0" smtClean="0">
                          <a:latin typeface="Helvetica" pitchFamily="34" charset="0"/>
                        </a:rPr>
                        <a:t> LEE</a:t>
                      </a:r>
                      <a:endParaRPr lang="en-CA" dirty="0">
                        <a:latin typeface="Helvetica" pitchFamily="34" charset="0"/>
                      </a:endParaRPr>
                    </a:p>
                  </a:txBody>
                  <a:tcPr/>
                </a:tc>
                <a:tc>
                  <a:txBody>
                    <a:bodyPr/>
                    <a:lstStyle/>
                    <a:p>
                      <a:r>
                        <a:rPr lang="en-US" dirty="0" smtClean="0">
                          <a:latin typeface="Helvetica" pitchFamily="34" charset="0"/>
                        </a:rPr>
                        <a:t>CNNIC</a:t>
                      </a:r>
                      <a:r>
                        <a:rPr lang="en-US" baseline="0" dirty="0" smtClean="0">
                          <a:latin typeface="Helvetica" pitchFamily="34" charset="0"/>
                        </a:rPr>
                        <a:t> (.CN)</a:t>
                      </a:r>
                      <a:endParaRPr lang="en-CA" dirty="0">
                        <a:latin typeface="Helvetica" pitchFamily="34" charset="0"/>
                      </a:endParaRPr>
                    </a:p>
                  </a:txBody>
                  <a:tcPr/>
                </a:tc>
                <a:tc>
                  <a:txBody>
                    <a:bodyPr/>
                    <a:lstStyle/>
                    <a:p>
                      <a:r>
                        <a:rPr lang="en-US" dirty="0" smtClean="0">
                          <a:latin typeface="Helvetica" pitchFamily="34" charset="0"/>
                        </a:rPr>
                        <a:t>JPRS (.JP)</a:t>
                      </a:r>
                      <a:endParaRPr lang="en-CA" dirty="0">
                        <a:latin typeface="Helvetica" pitchFamily="34" charset="0"/>
                      </a:endParaRPr>
                    </a:p>
                  </a:txBody>
                  <a:tcPr/>
                </a:tc>
              </a:tr>
              <a:tr h="370840">
                <a:tc>
                  <a:txBody>
                    <a:bodyPr/>
                    <a:lstStyle/>
                    <a:p>
                      <a:r>
                        <a:rPr lang="en-US" dirty="0" smtClean="0">
                          <a:latin typeface="Helvetica" pitchFamily="34" charset="0"/>
                        </a:rPr>
                        <a:t>Dr. THAM </a:t>
                      </a:r>
                      <a:r>
                        <a:rPr lang="en-US" dirty="0" err="1" smtClean="0">
                          <a:latin typeface="Helvetica" pitchFamily="34" charset="0"/>
                        </a:rPr>
                        <a:t>Yiu</a:t>
                      </a:r>
                      <a:r>
                        <a:rPr lang="en-US" dirty="0" smtClean="0">
                          <a:latin typeface="Helvetica" pitchFamily="34" charset="0"/>
                        </a:rPr>
                        <a:t> Kwok</a:t>
                      </a:r>
                      <a:endParaRPr lang="en-CA" dirty="0">
                        <a:latin typeface="Helvetica" pitchFamily="34" charset="0"/>
                      </a:endParaRPr>
                    </a:p>
                  </a:txBody>
                  <a:tcPr/>
                </a:tc>
                <a:tc>
                  <a:txBody>
                    <a:bodyPr/>
                    <a:lstStyle/>
                    <a:p>
                      <a:r>
                        <a:rPr lang="en-US" baseline="0" dirty="0" smtClean="0">
                          <a:latin typeface="Helvetica" pitchFamily="34" charset="0"/>
                        </a:rPr>
                        <a:t>SGNIC </a:t>
                      </a:r>
                      <a:r>
                        <a:rPr lang="en-US" dirty="0" smtClean="0">
                          <a:latin typeface="Helvetica" pitchFamily="34" charset="0"/>
                        </a:rPr>
                        <a:t>(.SG)</a:t>
                      </a:r>
                      <a:endParaRPr lang="en-CA" dirty="0">
                        <a:latin typeface="Helvetica" pitchFamily="34" charset="0"/>
                      </a:endParaRPr>
                    </a:p>
                  </a:txBody>
                  <a:tcPr/>
                </a:tc>
                <a:tc>
                  <a:txBody>
                    <a:bodyPr/>
                    <a:lstStyle/>
                    <a:p>
                      <a:r>
                        <a:rPr lang="en-US" dirty="0" err="1" smtClean="0">
                          <a:latin typeface="Helvetica" pitchFamily="34" charset="0"/>
                        </a:rPr>
                        <a:t>Datacom</a:t>
                      </a:r>
                      <a:r>
                        <a:rPr lang="en-US" dirty="0" smtClean="0">
                          <a:latin typeface="Helvetica" pitchFamily="34" charset="0"/>
                        </a:rPr>
                        <a:t> (.MN)</a:t>
                      </a:r>
                      <a:endParaRPr lang="en-CA" dirty="0">
                        <a:latin typeface="Helvetica" pitchFamily="34" charset="0"/>
                      </a:endParaRPr>
                    </a:p>
                  </a:txBody>
                  <a:tcPr/>
                </a:tc>
              </a:tr>
            </a:tbl>
          </a:graphicData>
        </a:graphic>
      </p:graphicFrame>
      <p:graphicFrame>
        <p:nvGraphicFramePr>
          <p:cNvPr id="5" name="Table 4"/>
          <p:cNvGraphicFramePr>
            <a:graphicFrameLocks noGrp="1"/>
          </p:cNvGraphicFramePr>
          <p:nvPr/>
        </p:nvGraphicFramePr>
        <p:xfrm>
          <a:off x="1500166" y="4188688"/>
          <a:ext cx="6929487" cy="1112520"/>
        </p:xfrm>
        <a:graphic>
          <a:graphicData uri="http://schemas.openxmlformats.org/drawingml/2006/table">
            <a:tbl>
              <a:tblPr firstRow="1" bandRow="1">
                <a:tableStyleId>{5C22544A-7EE6-4342-B048-85BDC9FD1C3A}</a:tableStyleId>
              </a:tblPr>
              <a:tblGrid>
                <a:gridCol w="3071834"/>
                <a:gridCol w="2000264"/>
                <a:gridCol w="1857389"/>
              </a:tblGrid>
              <a:tr h="370840">
                <a:tc>
                  <a:txBody>
                    <a:bodyPr/>
                    <a:lstStyle/>
                    <a:p>
                      <a:r>
                        <a:rPr lang="en-US" dirty="0" smtClean="0">
                          <a:latin typeface="Helvetica" pitchFamily="34" charset="0"/>
                        </a:rPr>
                        <a:t>Candidate</a:t>
                      </a:r>
                      <a:endParaRPr lang="en-CA" dirty="0">
                        <a:latin typeface="Helvetica" pitchFamily="34" charset="0"/>
                      </a:endParaRPr>
                    </a:p>
                  </a:txBody>
                  <a:tcPr/>
                </a:tc>
                <a:tc>
                  <a:txBody>
                    <a:bodyPr/>
                    <a:lstStyle/>
                    <a:p>
                      <a:r>
                        <a:rPr lang="en-US" dirty="0" smtClean="0">
                          <a:latin typeface="Helvetica" pitchFamily="34" charset="0"/>
                        </a:rPr>
                        <a:t>Nominated by:</a:t>
                      </a:r>
                      <a:endParaRPr lang="en-CA" dirty="0">
                        <a:latin typeface="Helvetica" pitchFamily="34" charset="0"/>
                      </a:endParaRPr>
                    </a:p>
                  </a:txBody>
                  <a:tcPr/>
                </a:tc>
                <a:tc>
                  <a:txBody>
                    <a:bodyPr/>
                    <a:lstStyle/>
                    <a:p>
                      <a:r>
                        <a:rPr lang="en-US" dirty="0" smtClean="0">
                          <a:latin typeface="Helvetica" pitchFamily="34" charset="0"/>
                        </a:rPr>
                        <a:t>Seconded by:</a:t>
                      </a:r>
                      <a:endParaRPr lang="en-CA" dirty="0">
                        <a:latin typeface="Helvetica" pitchFamily="34" charset="0"/>
                      </a:endParaRPr>
                    </a:p>
                  </a:txBody>
                  <a:tcPr/>
                </a:tc>
              </a:tr>
              <a:tr h="370840">
                <a:tc>
                  <a:txBody>
                    <a:bodyPr/>
                    <a:lstStyle/>
                    <a:p>
                      <a:r>
                        <a:rPr lang="en-US" dirty="0" err="1" smtClean="0">
                          <a:latin typeface="Helvetica" pitchFamily="34" charset="0"/>
                        </a:rPr>
                        <a:t>Ching</a:t>
                      </a:r>
                      <a:r>
                        <a:rPr lang="en-US" dirty="0" smtClean="0">
                          <a:latin typeface="Helvetica" pitchFamily="34" charset="0"/>
                        </a:rPr>
                        <a:t> CHIAO</a:t>
                      </a:r>
                      <a:endParaRPr lang="en-CA" dirty="0">
                        <a:latin typeface="Helvetica" pitchFamily="34" charset="0"/>
                      </a:endParaRPr>
                    </a:p>
                  </a:txBody>
                  <a:tcPr/>
                </a:tc>
                <a:tc>
                  <a:txBody>
                    <a:bodyPr/>
                    <a:lstStyle/>
                    <a:p>
                      <a:r>
                        <a:rPr lang="en-US" dirty="0" smtClean="0">
                          <a:latin typeface="Helvetica" pitchFamily="34" charset="0"/>
                        </a:rPr>
                        <a:t>SANOG</a:t>
                      </a:r>
                      <a:endParaRPr lang="en-CA" dirty="0">
                        <a:latin typeface="Helvetica" pitchFamily="34" charset="0"/>
                      </a:endParaRPr>
                    </a:p>
                  </a:txBody>
                  <a:tcPr/>
                </a:tc>
                <a:tc>
                  <a:txBody>
                    <a:bodyPr/>
                    <a:lstStyle/>
                    <a:p>
                      <a:r>
                        <a:rPr lang="en-US" dirty="0" smtClean="0">
                          <a:latin typeface="Helvetica" pitchFamily="34" charset="0"/>
                        </a:rPr>
                        <a:t>APNIC</a:t>
                      </a:r>
                      <a:endParaRPr lang="en-CA" dirty="0">
                        <a:latin typeface="Helvetica" pitchFamily="34" charset="0"/>
                      </a:endParaRPr>
                    </a:p>
                  </a:txBody>
                  <a:tcPr/>
                </a:tc>
              </a:tr>
              <a:tr h="370840">
                <a:tc>
                  <a:txBody>
                    <a:bodyPr/>
                    <a:lstStyle/>
                    <a:p>
                      <a:r>
                        <a:rPr lang="en-CA" dirty="0" smtClean="0">
                          <a:latin typeface="Helvetica" pitchFamily="34" charset="0"/>
                        </a:rPr>
                        <a:t>Tommy MATSUMOTO*</a:t>
                      </a:r>
                      <a:endParaRPr lang="en-CA" dirty="0">
                        <a:latin typeface="Helvetica" pitchFamily="34" charset="0"/>
                      </a:endParaRPr>
                    </a:p>
                  </a:txBody>
                  <a:tcPr/>
                </a:tc>
                <a:tc>
                  <a:txBody>
                    <a:bodyPr/>
                    <a:lstStyle/>
                    <a:p>
                      <a:r>
                        <a:rPr lang="en-CA" dirty="0" smtClean="0">
                          <a:latin typeface="Helvetica" pitchFamily="34" charset="0"/>
                        </a:rPr>
                        <a:t>APNG</a:t>
                      </a:r>
                      <a:endParaRPr lang="en-CA" dirty="0">
                        <a:latin typeface="Helvetica" pitchFamily="34" charset="0"/>
                      </a:endParaRPr>
                    </a:p>
                  </a:txBody>
                  <a:tcPr/>
                </a:tc>
                <a:tc>
                  <a:txBody>
                    <a:bodyPr/>
                    <a:lstStyle/>
                    <a:p>
                      <a:r>
                        <a:rPr lang="en-CA" dirty="0" smtClean="0">
                          <a:latin typeface="Helvetica" pitchFamily="34" charset="0"/>
                        </a:rPr>
                        <a:t>SANOG</a:t>
                      </a:r>
                      <a:endParaRPr lang="en-CA" dirty="0">
                        <a:latin typeface="Helvetica" pitchFamily="34" charset="0"/>
                      </a:endParaRPr>
                    </a:p>
                  </a:txBody>
                  <a:tcPr/>
                </a:tc>
              </a:tr>
            </a:tbl>
          </a:graphicData>
        </a:graphic>
      </p:graphicFrame>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Voting Process</a:t>
            </a:r>
            <a:endParaRPr lang="en-CA" dirty="0"/>
          </a:p>
        </p:txBody>
      </p:sp>
      <p:sp>
        <p:nvSpPr>
          <p:cNvPr id="3" name="Content Placeholder 2"/>
          <p:cNvSpPr>
            <a:spLocks noGrp="1"/>
          </p:cNvSpPr>
          <p:nvPr>
            <p:ph idx="1"/>
          </p:nvPr>
        </p:nvSpPr>
        <p:spPr/>
        <p:txBody>
          <a:bodyPr/>
          <a:lstStyle/>
          <a:p>
            <a:r>
              <a:rPr lang="en-US" dirty="0" smtClean="0"/>
              <a:t>Sponsor Members</a:t>
            </a:r>
          </a:p>
          <a:p>
            <a:pPr lvl="1"/>
            <a:r>
              <a:rPr lang="en-CA" dirty="0" smtClean="0"/>
              <a:t>Number of candidates (4) standing for election in the Sponsor Member category is equal to the number of vacancies in the category (4) </a:t>
            </a:r>
          </a:p>
          <a:p>
            <a:pPr lvl="1"/>
            <a:r>
              <a:rPr lang="en-US" b="1" dirty="0" smtClean="0"/>
              <a:t>No voting </a:t>
            </a:r>
            <a:r>
              <a:rPr lang="en-US" b="1" dirty="0" smtClean="0"/>
              <a:t>required</a:t>
            </a:r>
          </a:p>
          <a:p>
            <a:r>
              <a:rPr lang="en-US" dirty="0" smtClean="0"/>
              <a:t>Co-Sponsor </a:t>
            </a:r>
            <a:r>
              <a:rPr lang="en-US" dirty="0" smtClean="0"/>
              <a:t>Members</a:t>
            </a:r>
          </a:p>
          <a:p>
            <a:pPr lvl="1"/>
            <a:r>
              <a:rPr lang="en-CA" dirty="0" smtClean="0"/>
              <a:t>Number of candidates </a:t>
            </a:r>
            <a:r>
              <a:rPr lang="en-CA" dirty="0" smtClean="0"/>
              <a:t>(2) </a:t>
            </a:r>
            <a:r>
              <a:rPr lang="en-CA" dirty="0" smtClean="0"/>
              <a:t>standing for election in the Sponsor Member category is equal to the number of vacancies in the category </a:t>
            </a:r>
            <a:r>
              <a:rPr lang="en-CA" dirty="0" smtClean="0"/>
              <a:t>(2) </a:t>
            </a:r>
            <a:endParaRPr lang="en-CA" dirty="0" smtClean="0"/>
          </a:p>
          <a:p>
            <a:pPr lvl="1"/>
            <a:r>
              <a:rPr lang="en-US" b="1" dirty="0" smtClean="0"/>
              <a:t>No voting </a:t>
            </a:r>
            <a:r>
              <a:rPr lang="en-US" b="1" dirty="0" smtClean="0"/>
              <a:t>required</a:t>
            </a:r>
            <a:endParaRPr lang="en-US" b="1" dirty="0" smtClean="0"/>
          </a:p>
        </p:txBody>
      </p:sp>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Proposed Member Resolutions 1&amp;2</a:t>
            </a:r>
            <a:endParaRPr lang="en-CA" dirty="0"/>
          </a:p>
        </p:txBody>
      </p:sp>
      <p:sp>
        <p:nvSpPr>
          <p:cNvPr id="3" name="Content Placeholder 2"/>
          <p:cNvSpPr>
            <a:spLocks noGrp="1"/>
          </p:cNvSpPr>
          <p:nvPr>
            <p:ph idx="1"/>
          </p:nvPr>
        </p:nvSpPr>
        <p:spPr/>
        <p:txBody>
          <a:bodyPr/>
          <a:lstStyle/>
          <a:p>
            <a:r>
              <a:rPr lang="en-CA" b="1" dirty="0" smtClean="0"/>
              <a:t>AGM2013 Resolution 1</a:t>
            </a:r>
          </a:p>
          <a:p>
            <a:pPr lvl="1"/>
            <a:r>
              <a:rPr lang="en-CA" dirty="0" smtClean="0"/>
              <a:t>To accept the Board Elections 2013 results in the election of the following duly nominated candidates:</a:t>
            </a:r>
          </a:p>
          <a:p>
            <a:pPr lvl="2"/>
            <a:r>
              <a:rPr lang="en-CA" dirty="0" smtClean="0"/>
              <a:t>Atsushi </a:t>
            </a:r>
            <a:r>
              <a:rPr lang="en-CA" dirty="0" smtClean="0"/>
              <a:t>ENDO (re-elected)</a:t>
            </a:r>
          </a:p>
          <a:p>
            <a:pPr lvl="2"/>
            <a:r>
              <a:rPr lang="en-CA" dirty="0" err="1" smtClean="0"/>
              <a:t>Choon</a:t>
            </a:r>
            <a:r>
              <a:rPr lang="en-CA" dirty="0" smtClean="0"/>
              <a:t> </a:t>
            </a:r>
            <a:r>
              <a:rPr lang="en-CA" dirty="0" err="1" smtClean="0"/>
              <a:t>Sai</a:t>
            </a:r>
            <a:r>
              <a:rPr lang="en-CA" dirty="0" smtClean="0"/>
              <a:t> LIM (re-elected)</a:t>
            </a:r>
          </a:p>
          <a:p>
            <a:pPr lvl="2"/>
            <a:r>
              <a:rPr lang="en-CA" dirty="0" smtClean="0"/>
              <a:t>Dr</a:t>
            </a:r>
            <a:r>
              <a:rPr lang="en-CA" dirty="0" smtClean="0"/>
              <a:t>. </a:t>
            </a:r>
            <a:r>
              <a:rPr lang="en-CA" dirty="0" err="1" smtClean="0"/>
              <a:t>Xiaodong</a:t>
            </a:r>
            <a:r>
              <a:rPr lang="en-CA" dirty="0" smtClean="0"/>
              <a:t> LEE (re-elected)</a:t>
            </a:r>
          </a:p>
          <a:p>
            <a:pPr lvl="2"/>
            <a:r>
              <a:rPr lang="en-CA" dirty="0" smtClean="0"/>
              <a:t>Dr</a:t>
            </a:r>
            <a:r>
              <a:rPr lang="en-CA" dirty="0" smtClean="0"/>
              <a:t>. THAM </a:t>
            </a:r>
            <a:r>
              <a:rPr lang="en-CA" dirty="0" err="1" smtClean="0"/>
              <a:t>Yiu</a:t>
            </a:r>
            <a:r>
              <a:rPr lang="en-CA" dirty="0" smtClean="0"/>
              <a:t> Kwok (re-elected)</a:t>
            </a:r>
          </a:p>
          <a:p>
            <a:pPr lvl="2"/>
            <a:r>
              <a:rPr lang="en-CA" dirty="0" err="1" smtClean="0"/>
              <a:t>Ching</a:t>
            </a:r>
            <a:r>
              <a:rPr lang="en-CA" dirty="0" smtClean="0"/>
              <a:t> </a:t>
            </a:r>
            <a:r>
              <a:rPr lang="en-CA" dirty="0" smtClean="0"/>
              <a:t>CHIAO (newly elected</a:t>
            </a:r>
            <a:r>
              <a:rPr lang="en-CA" dirty="0" smtClean="0"/>
              <a:t>)</a:t>
            </a:r>
          </a:p>
          <a:p>
            <a:r>
              <a:rPr lang="en-CA" b="1" dirty="0" smtClean="0"/>
              <a:t>AGM2013 Resolution 2</a:t>
            </a:r>
          </a:p>
          <a:p>
            <a:pPr lvl="1"/>
            <a:r>
              <a:rPr lang="en-CA" dirty="0" smtClean="0"/>
              <a:t>To accept the late seconding received Jan 10, 2013 16:01 UTC (where deadline was Jan 9, 2013) for Tommy MATSUMOTO, which </a:t>
            </a:r>
            <a:r>
              <a:rPr lang="en-CA" dirty="0" smtClean="0"/>
              <a:t>confirms re-election</a:t>
            </a:r>
          </a:p>
          <a:p>
            <a:pPr lvl="2"/>
            <a:r>
              <a:rPr lang="en-CA" dirty="0" smtClean="0"/>
              <a:t>Tommy MATSUMOTO (re-elected)</a:t>
            </a:r>
            <a:endParaRPr lang="en-CA" dirty="0" smtClean="0"/>
          </a:p>
          <a:p>
            <a:pPr lvl="1"/>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8680" y="274638"/>
            <a:ext cx="8686800" cy="634082"/>
          </a:xfrm>
        </p:spPr>
        <p:txBody>
          <a:bodyPr>
            <a:normAutofit fontScale="90000"/>
          </a:bodyPr>
          <a:lstStyle/>
          <a:p>
            <a:r>
              <a:rPr lang="en-CA" dirty="0" smtClean="0"/>
              <a:t>Drawing of Lots to determine Term Length of Co-Sponsor Member Directors</a:t>
            </a:r>
            <a:endParaRPr lang="en-CA" dirty="0"/>
          </a:p>
        </p:txBody>
      </p:sp>
      <p:sp>
        <p:nvSpPr>
          <p:cNvPr id="3" name="Subtitle 2"/>
          <p:cNvSpPr>
            <a:spLocks noGrp="1"/>
          </p:cNvSpPr>
          <p:nvPr>
            <p:ph idx="1"/>
          </p:nvPr>
        </p:nvSpPr>
        <p:spPr>
          <a:xfrm>
            <a:off x="35496" y="1124744"/>
            <a:ext cx="8892480" cy="5328592"/>
          </a:xfrm>
        </p:spPr>
        <p:txBody>
          <a:bodyPr>
            <a:normAutofit/>
          </a:bodyPr>
          <a:lstStyle/>
          <a:p>
            <a:pPr>
              <a:buNone/>
            </a:pPr>
            <a:r>
              <a:rPr lang="en-CA" dirty="0" smtClean="0"/>
              <a:t>	According </a:t>
            </a:r>
            <a:r>
              <a:rPr lang="en-CA" dirty="0" smtClean="0"/>
              <a:t>to the Board Elections Procedures 2013 (</a:t>
            </a:r>
            <a:r>
              <a:rPr lang="en-CA" u="sng" dirty="0" smtClean="0"/>
              <a:t>http://dot.asia/policies/DotAsia-BoardElections2013_COMPLETE.pdf</a:t>
            </a:r>
            <a:r>
              <a:rPr lang="en-CA" dirty="0" smtClean="0"/>
              <a:t>) with reference to Article 40 (d) of the </a:t>
            </a:r>
            <a:r>
              <a:rPr lang="en-CA" dirty="0" err="1" smtClean="0"/>
              <a:t>the</a:t>
            </a:r>
            <a:r>
              <a:rPr lang="en-CA" dirty="0" smtClean="0"/>
              <a:t> </a:t>
            </a:r>
            <a:r>
              <a:rPr lang="en-CA" dirty="0" err="1" smtClean="0"/>
              <a:t>DotAsia</a:t>
            </a:r>
            <a:r>
              <a:rPr lang="en-CA" dirty="0" smtClean="0"/>
              <a:t> M&amp;A (</a:t>
            </a:r>
            <a:r>
              <a:rPr lang="en-CA" u="sng" dirty="0" smtClean="0"/>
              <a:t>http://dot.asia/policies/DotAsia%20M&amp;A%202009-06-26.pdf</a:t>
            </a:r>
            <a:r>
              <a:rPr lang="en-CA" dirty="0" smtClean="0"/>
              <a:t>), for the determination of the terms of the Co-Sponsor Member Category Board Members, "the elected Director who received the greater number of votes shall serve on the board for 2 years while the other elected Director shall serve for 1 year. In case of an equal number of votes, or if no voting is required, the election shall be decided by way of lot</a:t>
            </a:r>
            <a:r>
              <a:rPr lang="en-CA" dirty="0" smtClean="0"/>
              <a:t>."</a:t>
            </a:r>
            <a:endParaRPr lang="en-CA" dirty="0"/>
          </a:p>
        </p:txBody>
      </p:sp>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49080"/>
            <a:ext cx="9144000" cy="2708920"/>
          </a:xfrm>
          <a:prstGeom prst="rect">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457200" y="274638"/>
            <a:ext cx="8686800" cy="634082"/>
          </a:xfrm>
        </p:spPr>
        <p:txBody>
          <a:bodyPr>
            <a:normAutofit fontScale="90000"/>
          </a:bodyPr>
          <a:lstStyle/>
          <a:p>
            <a:r>
              <a:rPr lang="en-CA" dirty="0" smtClean="0"/>
              <a:t>Complete Board Elections 2013 Results</a:t>
            </a:r>
            <a:endParaRPr lang="en-CA" dirty="0"/>
          </a:p>
        </p:txBody>
      </p:sp>
      <p:sp>
        <p:nvSpPr>
          <p:cNvPr id="3" name="Content Placeholder 2"/>
          <p:cNvSpPr>
            <a:spLocks noGrp="1"/>
          </p:cNvSpPr>
          <p:nvPr>
            <p:ph idx="1"/>
          </p:nvPr>
        </p:nvSpPr>
        <p:spPr>
          <a:xfrm>
            <a:off x="457200" y="980728"/>
            <a:ext cx="8686800" cy="5688632"/>
          </a:xfrm>
        </p:spPr>
        <p:txBody>
          <a:bodyPr>
            <a:normAutofit fontScale="92500" lnSpcReduction="10000"/>
          </a:bodyPr>
          <a:lstStyle/>
          <a:p>
            <a:r>
              <a:rPr lang="en-US" b="1" dirty="0" smtClean="0"/>
              <a:t>Elected </a:t>
            </a:r>
            <a:r>
              <a:rPr lang="en-US" b="1" dirty="0" smtClean="0"/>
              <a:t>Board </a:t>
            </a:r>
            <a:r>
              <a:rPr lang="en-US" b="1" dirty="0" smtClean="0"/>
              <a:t>Members: </a:t>
            </a:r>
            <a:r>
              <a:rPr lang="en-US" sz="2000" dirty="0" smtClean="0"/>
              <a:t>(serving until AGM 2015)</a:t>
            </a:r>
            <a:endParaRPr lang="en-US" dirty="0" smtClean="0"/>
          </a:p>
          <a:p>
            <a:pPr lvl="1"/>
            <a:r>
              <a:rPr lang="en-US" dirty="0" smtClean="0"/>
              <a:t>Atsushi ENDO 		</a:t>
            </a:r>
            <a:r>
              <a:rPr lang="en-US" dirty="0" smtClean="0"/>
              <a:t>– </a:t>
            </a:r>
            <a:r>
              <a:rPr lang="en-US" dirty="0" smtClean="0"/>
              <a:t>North &amp; North East Asia</a:t>
            </a:r>
          </a:p>
          <a:p>
            <a:pPr lvl="1"/>
            <a:r>
              <a:rPr lang="en-US" dirty="0" smtClean="0"/>
              <a:t>LIM </a:t>
            </a:r>
            <a:r>
              <a:rPr lang="en-US" dirty="0" err="1" smtClean="0"/>
              <a:t>Choon</a:t>
            </a:r>
            <a:r>
              <a:rPr lang="en-US" dirty="0" smtClean="0"/>
              <a:t> </a:t>
            </a:r>
            <a:r>
              <a:rPr lang="en-US" dirty="0" err="1" smtClean="0"/>
              <a:t>Sai</a:t>
            </a:r>
            <a:r>
              <a:rPr lang="en-US" dirty="0" smtClean="0"/>
              <a:t> 		</a:t>
            </a:r>
            <a:r>
              <a:rPr lang="en-US" dirty="0" smtClean="0"/>
              <a:t>– </a:t>
            </a:r>
            <a:r>
              <a:rPr lang="en-US" dirty="0" smtClean="0"/>
              <a:t>South &amp; South East Asia</a:t>
            </a:r>
          </a:p>
          <a:p>
            <a:pPr lvl="1"/>
            <a:r>
              <a:rPr lang="en-US" dirty="0" smtClean="0"/>
              <a:t>Dr</a:t>
            </a:r>
            <a:r>
              <a:rPr lang="en-US" dirty="0" smtClean="0"/>
              <a:t>. THAM </a:t>
            </a:r>
            <a:r>
              <a:rPr lang="en-US" dirty="0" err="1" smtClean="0"/>
              <a:t>Yiu</a:t>
            </a:r>
            <a:r>
              <a:rPr lang="en-US" dirty="0" smtClean="0"/>
              <a:t> Kwok	</a:t>
            </a:r>
            <a:r>
              <a:rPr lang="en-US" dirty="0" smtClean="0"/>
              <a:t>– </a:t>
            </a:r>
            <a:r>
              <a:rPr lang="en-US" dirty="0" smtClean="0"/>
              <a:t>North &amp; North East Asia</a:t>
            </a:r>
          </a:p>
          <a:p>
            <a:pPr lvl="1"/>
            <a:r>
              <a:rPr lang="en-US" dirty="0" err="1" smtClean="0"/>
              <a:t>Xiaodong</a:t>
            </a:r>
            <a:r>
              <a:rPr lang="en-US" dirty="0" smtClean="0"/>
              <a:t> LEE		– North &amp; North East Asia</a:t>
            </a:r>
          </a:p>
          <a:p>
            <a:pPr lvl="1"/>
            <a:r>
              <a:rPr lang="en-US" dirty="0" err="1" smtClean="0"/>
              <a:t>Ching</a:t>
            </a:r>
            <a:r>
              <a:rPr lang="en-US" dirty="0" smtClean="0"/>
              <a:t> CHIAO</a:t>
            </a:r>
            <a:r>
              <a:rPr lang="en-US" dirty="0" smtClean="0"/>
              <a:t>	</a:t>
            </a:r>
            <a:r>
              <a:rPr lang="en-US" dirty="0" smtClean="0"/>
              <a:t>	– </a:t>
            </a:r>
            <a:r>
              <a:rPr lang="en-US" dirty="0" smtClean="0"/>
              <a:t>North &amp; North East </a:t>
            </a:r>
            <a:r>
              <a:rPr lang="en-US" dirty="0" smtClean="0"/>
              <a:t>Asia</a:t>
            </a:r>
          </a:p>
          <a:p>
            <a:r>
              <a:rPr lang="en-CA" b="1" dirty="0" smtClean="0"/>
              <a:t>Elected Board Member: </a:t>
            </a:r>
            <a:r>
              <a:rPr lang="en-CA" sz="2200" dirty="0" smtClean="0"/>
              <a:t>(serving until AGM 2014)</a:t>
            </a:r>
            <a:endParaRPr lang="en-CA" dirty="0" smtClean="0"/>
          </a:p>
          <a:p>
            <a:pPr lvl="1"/>
            <a:r>
              <a:rPr lang="en-US" dirty="0" smtClean="0"/>
              <a:t>Tommy MATSUMOTO	</a:t>
            </a:r>
            <a:r>
              <a:rPr lang="en-US" dirty="0" smtClean="0"/>
              <a:t>– </a:t>
            </a:r>
            <a:r>
              <a:rPr lang="en-US" dirty="0" smtClean="0"/>
              <a:t>North &amp; North East </a:t>
            </a:r>
            <a:r>
              <a:rPr lang="en-US" dirty="0" smtClean="0"/>
              <a:t>Asia</a:t>
            </a:r>
            <a:endParaRPr lang="en-CA" dirty="0" smtClean="0"/>
          </a:p>
          <a:p>
            <a:endParaRPr lang="en-US" b="1" dirty="0" smtClean="0"/>
          </a:p>
          <a:p>
            <a:r>
              <a:rPr lang="en-US" b="1" dirty="0" smtClean="0"/>
              <a:t>Other Elected </a:t>
            </a:r>
            <a:r>
              <a:rPr lang="en-US" b="1" dirty="0" smtClean="0"/>
              <a:t>Board </a:t>
            </a:r>
            <a:r>
              <a:rPr lang="en-US" b="1" dirty="0" smtClean="0"/>
              <a:t>Members</a:t>
            </a:r>
            <a:r>
              <a:rPr lang="en-US" b="1" dirty="0" smtClean="0"/>
              <a:t>:</a:t>
            </a:r>
            <a:r>
              <a:rPr lang="en-US" b="1" dirty="0" smtClean="0"/>
              <a:t> </a:t>
            </a:r>
            <a:r>
              <a:rPr lang="en-US" sz="2000" dirty="0" smtClean="0"/>
              <a:t>(serving until AGM 2014</a:t>
            </a:r>
            <a:r>
              <a:rPr lang="en-US" sz="2000" dirty="0" smtClean="0"/>
              <a:t>)</a:t>
            </a:r>
            <a:endParaRPr lang="en-US" b="1" dirty="0" smtClean="0"/>
          </a:p>
          <a:p>
            <a:pPr lvl="1"/>
            <a:r>
              <a:rPr lang="en-US" dirty="0" smtClean="0"/>
              <a:t>Stafford </a:t>
            </a:r>
            <a:r>
              <a:rPr lang="en-US" dirty="0" smtClean="0"/>
              <a:t>GUEST	– </a:t>
            </a:r>
            <a:r>
              <a:rPr lang="en-CA" dirty="0" smtClean="0"/>
              <a:t>Australia and Pacific Asia</a:t>
            </a:r>
            <a:endParaRPr lang="en-US" dirty="0" smtClean="0"/>
          </a:p>
          <a:p>
            <a:pPr lvl="1"/>
            <a:r>
              <a:rPr lang="en-US" dirty="0" err="1" smtClean="0"/>
              <a:t>Alireza</a:t>
            </a:r>
            <a:r>
              <a:rPr lang="en-US" dirty="0" smtClean="0"/>
              <a:t> </a:t>
            </a:r>
            <a:r>
              <a:rPr lang="en-US" dirty="0" smtClean="0"/>
              <a:t>SALEH		– </a:t>
            </a:r>
            <a:r>
              <a:rPr lang="en-CA" dirty="0" smtClean="0"/>
              <a:t>Middle East, Asia Minor and Eurasia</a:t>
            </a:r>
            <a:endParaRPr lang="en-US" dirty="0" smtClean="0"/>
          </a:p>
          <a:p>
            <a:pPr lvl="1"/>
            <a:r>
              <a:rPr lang="en-US" dirty="0" smtClean="0"/>
              <a:t>Dr. SIR </a:t>
            </a:r>
            <a:r>
              <a:rPr lang="en-US" dirty="0" smtClean="0"/>
              <a:t>Jae-</a:t>
            </a:r>
            <a:r>
              <a:rPr lang="en-US" dirty="0" err="1" smtClean="0"/>
              <a:t>Chul</a:t>
            </a:r>
            <a:r>
              <a:rPr lang="en-US" dirty="0" smtClean="0"/>
              <a:t>	</a:t>
            </a:r>
            <a:r>
              <a:rPr lang="en-US" dirty="0" smtClean="0"/>
              <a:t>– </a:t>
            </a:r>
            <a:r>
              <a:rPr lang="en-US" dirty="0" smtClean="0"/>
              <a:t>North &amp; North East Asia</a:t>
            </a:r>
          </a:p>
          <a:p>
            <a:pPr lvl="1"/>
            <a:r>
              <a:rPr lang="en-US" dirty="0" smtClean="0"/>
              <a:t>Joel </a:t>
            </a:r>
            <a:r>
              <a:rPr lang="en-US" dirty="0" smtClean="0"/>
              <a:t>DISINI		– </a:t>
            </a:r>
            <a:r>
              <a:rPr lang="en-US" dirty="0" smtClean="0"/>
              <a:t>South &amp; South East </a:t>
            </a:r>
            <a:r>
              <a:rPr lang="en-US" dirty="0" smtClean="0"/>
              <a:t>Asia</a:t>
            </a:r>
            <a:endParaRPr lang="en-US"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Thank you Everyone for your Continued Support</a:t>
            </a:r>
            <a:endParaRPr lang="en-CA" dirty="0"/>
          </a:p>
        </p:txBody>
      </p:sp>
      <p:sp>
        <p:nvSpPr>
          <p:cNvPr id="3" name="Subtitle 2"/>
          <p:cNvSpPr>
            <a:spLocks noGrp="1"/>
          </p:cNvSpPr>
          <p:nvPr>
            <p:ph type="subTitle"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99043" y="-315416"/>
            <a:ext cx="11647707" cy="7173416"/>
          </a:xfrm>
          <a:prstGeom prst="rect">
            <a:avLst/>
          </a:prstGeom>
          <a:noFill/>
          <a:ln w="9525">
            <a:noFill/>
            <a:miter lim="800000"/>
            <a:headEnd/>
            <a:tailEnd/>
          </a:ln>
        </p:spPr>
      </p:pic>
      <p:sp>
        <p:nvSpPr>
          <p:cNvPr id="5" name="Rectangle 4"/>
          <p:cNvSpPr/>
          <p:nvPr/>
        </p:nvSpPr>
        <p:spPr>
          <a:xfrm>
            <a:off x="0" y="4509120"/>
            <a:ext cx="9144000" cy="234888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714348" y="4729704"/>
            <a:ext cx="7772400" cy="571504"/>
          </a:xfrm>
        </p:spPr>
        <p:txBody>
          <a:bodyPr/>
          <a:lstStyle/>
          <a:p>
            <a:r>
              <a:rPr lang="en-CA" dirty="0" smtClean="0"/>
              <a:t>Joint AP* </a:t>
            </a:r>
            <a:r>
              <a:rPr lang="en-CA" dirty="0" err="1" smtClean="0"/>
              <a:t>DotAsia</a:t>
            </a:r>
            <a:r>
              <a:rPr lang="en-CA" dirty="0" smtClean="0"/>
              <a:t> Dinner</a:t>
            </a:r>
            <a:br>
              <a:rPr lang="en-CA" dirty="0" smtClean="0"/>
            </a:br>
            <a:r>
              <a:rPr lang="en-CA" dirty="0" smtClean="0"/>
              <a:t>6:00PM @ Shangri-La Lobby</a:t>
            </a:r>
            <a:endParaRPr lang="en-CA" dirty="0"/>
          </a:p>
        </p:txBody>
      </p:sp>
      <p:sp>
        <p:nvSpPr>
          <p:cNvPr id="3" name="Text Placeholder 2"/>
          <p:cNvSpPr>
            <a:spLocks noGrp="1"/>
          </p:cNvSpPr>
          <p:nvPr>
            <p:ph type="body" idx="1"/>
          </p:nvPr>
        </p:nvSpPr>
        <p:spPr>
          <a:xfrm>
            <a:off x="722313" y="5805264"/>
            <a:ext cx="7772400" cy="1068139"/>
          </a:xfrm>
        </p:spPr>
        <p:txBody>
          <a:bodyPr/>
          <a:lstStyle/>
          <a:p>
            <a:r>
              <a:rPr lang="en-CA" b="1" dirty="0" smtClean="0">
                <a:solidFill>
                  <a:srgbClr val="FFC000"/>
                </a:solidFill>
              </a:rPr>
              <a:t>www.inITALY.asia</a:t>
            </a:r>
            <a:endParaRPr lang="en-CA" b="1" dirty="0">
              <a:solidFill>
                <a:srgbClr val="FFC000"/>
              </a:solidFill>
            </a:endParaRPr>
          </a:p>
        </p:txBody>
      </p:sp>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95936" y="1196752"/>
            <a:ext cx="3672408" cy="4032448"/>
          </a:xfrm>
        </p:spPr>
        <p:txBody>
          <a:bodyPr>
            <a:normAutofit/>
          </a:bodyPr>
          <a:lstStyle/>
          <a:p>
            <a:r>
              <a:rPr lang="en-US" sz="4000" b="0" dirty="0" smtClean="0">
                <a:latin typeface="Helvetica-Light" pitchFamily="34" charset="0"/>
              </a:rPr>
              <a:t>Every .</a:t>
            </a:r>
            <a:r>
              <a:rPr lang="en-US" sz="4000" b="0" dirty="0" smtClean="0">
                <a:latin typeface="Helvetica-Light" pitchFamily="34" charset="0"/>
              </a:rPr>
              <a:t>Asia</a:t>
            </a:r>
            <a:r>
              <a:rPr lang="en-US" sz="4000" b="0" dirty="0" smtClean="0">
                <a:latin typeface="Helvetica-Light" pitchFamily="34" charset="0"/>
              </a:rPr>
              <a:t> </a:t>
            </a:r>
            <a:r>
              <a:rPr lang="en-US" sz="4000" b="0" dirty="0" smtClean="0">
                <a:latin typeface="Helvetica-Light" pitchFamily="34" charset="0"/>
              </a:rPr>
              <a:t>Domain </a:t>
            </a:r>
            <a:br>
              <a:rPr lang="en-US" sz="4000" b="0" dirty="0" smtClean="0">
                <a:latin typeface="Helvetica-Light" pitchFamily="34" charset="0"/>
              </a:rPr>
            </a:br>
            <a:r>
              <a:rPr lang="en-US" sz="4000" b="0" dirty="0" smtClean="0">
                <a:latin typeface="Helvetica-Light" pitchFamily="34" charset="0"/>
              </a:rPr>
              <a:t>Contributes </a:t>
            </a:r>
            <a:r>
              <a:rPr lang="en-US" sz="4000" b="0" dirty="0" smtClean="0">
                <a:latin typeface="Helvetica-Light" pitchFamily="34" charset="0"/>
              </a:rPr>
              <a:t>to Internet Development in Asia</a:t>
            </a:r>
            <a:endParaRPr lang="en-CA" sz="4000" b="0" dirty="0">
              <a:latin typeface="Helvetica-Light" pitchFamily="34" charset="0"/>
            </a:endParaRPr>
          </a:p>
        </p:txBody>
      </p:sp>
      <p:sp>
        <p:nvSpPr>
          <p:cNvPr id="13" name="Subtitle 12"/>
          <p:cNvSpPr>
            <a:spLocks noGrp="1"/>
          </p:cNvSpPr>
          <p:nvPr>
            <p:ph type="subTitle" idx="1"/>
          </p:nvPr>
        </p:nvSpPr>
        <p:spPr>
          <a:xfrm>
            <a:off x="3995936" y="4941168"/>
            <a:ext cx="4536504" cy="1224136"/>
          </a:xfrm>
        </p:spPr>
        <p:txBody>
          <a:bodyPr/>
          <a:lstStyle/>
          <a:p>
            <a:pPr lvl="0"/>
            <a:r>
              <a:rPr lang="en-US" b="1" dirty="0" err="1" smtClean="0">
                <a:solidFill>
                  <a:schemeClr val="tx1">
                    <a:tint val="75000"/>
                  </a:schemeClr>
                </a:solidFill>
              </a:rPr>
              <a:t>Edmon</a:t>
            </a:r>
            <a:r>
              <a:rPr lang="en-US" b="1" dirty="0" smtClean="0">
                <a:solidFill>
                  <a:schemeClr val="tx1">
                    <a:tint val="75000"/>
                  </a:schemeClr>
                </a:solidFill>
              </a:rPr>
              <a:t> Chung </a:t>
            </a:r>
            <a:r>
              <a:rPr lang="en-US" dirty="0" smtClean="0">
                <a:solidFill>
                  <a:schemeClr val="tx1">
                    <a:tint val="75000"/>
                  </a:schemeClr>
                </a:solidFill>
              </a:rPr>
              <a:t>&lt;edmon@registry.asia</a:t>
            </a:r>
            <a:r>
              <a:rPr lang="en-US" dirty="0" smtClean="0">
                <a:solidFill>
                  <a:schemeClr val="tx1">
                    <a:tint val="75000"/>
                  </a:schemeClr>
                </a:solidFill>
              </a:rPr>
              <a:t>&gt;</a:t>
            </a:r>
            <a:endParaRPr lang="en-CA" dirty="0" smtClean="0">
              <a:solidFill>
                <a:schemeClr val="tx1">
                  <a:tint val="75000"/>
                </a:schemeClr>
              </a:solidFill>
            </a:endParaRPr>
          </a:p>
        </p:txBody>
      </p:sp>
      <p:pic>
        <p:nvPicPr>
          <p:cNvPr id="4" name="Picture 4"/>
          <p:cNvPicPr>
            <a:picLocks noChangeAspect="1" noChangeArrowheads="1"/>
          </p:cNvPicPr>
          <p:nvPr/>
        </p:nvPicPr>
        <p:blipFill>
          <a:blip r:embed="rId2" cstate="print"/>
          <a:srcRect/>
          <a:stretch>
            <a:fillRect/>
          </a:stretch>
        </p:blipFill>
        <p:spPr bwMode="auto">
          <a:xfrm>
            <a:off x="500034" y="241112"/>
            <a:ext cx="3430790" cy="2286016"/>
          </a:xfrm>
          <a:prstGeom prst="rect">
            <a:avLst/>
          </a:prstGeom>
          <a:ln>
            <a:noFill/>
          </a:ln>
          <a:effectLst>
            <a:outerShdw blurRad="292100" dist="139700" dir="2700000" algn="tl" rotWithShape="0">
              <a:srgbClr val="333333">
                <a:alpha val="65000"/>
              </a:srgbClr>
            </a:outerShdw>
          </a:effectLst>
        </p:spPr>
      </p:pic>
      <p:pic>
        <p:nvPicPr>
          <p:cNvPr id="5" name="Picture 5"/>
          <p:cNvPicPr>
            <a:picLocks noChangeAspect="1" noChangeArrowheads="1"/>
          </p:cNvPicPr>
          <p:nvPr/>
        </p:nvPicPr>
        <p:blipFill>
          <a:blip r:embed="rId3" cstate="print"/>
          <a:srcRect/>
          <a:stretch>
            <a:fillRect/>
          </a:stretch>
        </p:blipFill>
        <p:spPr bwMode="auto">
          <a:xfrm>
            <a:off x="500038" y="884057"/>
            <a:ext cx="3430789" cy="2286015"/>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4" cstate="print"/>
          <a:srcRect/>
          <a:stretch>
            <a:fillRect/>
          </a:stretch>
        </p:blipFill>
        <p:spPr bwMode="auto">
          <a:xfrm>
            <a:off x="500034" y="1741311"/>
            <a:ext cx="3429024" cy="2284711"/>
          </a:xfrm>
          <a:prstGeom prst="rect">
            <a:avLst/>
          </a:prstGeom>
          <a:ln>
            <a:noFill/>
          </a:ln>
          <a:effectLst>
            <a:outerShdw blurRad="292100" dist="139700" dir="2700000" algn="tl" rotWithShape="0">
              <a:srgbClr val="333333">
                <a:alpha val="65000"/>
              </a:srgbClr>
            </a:outerShdw>
          </a:effectLst>
        </p:spPr>
      </p:pic>
      <p:pic>
        <p:nvPicPr>
          <p:cNvPr id="7" name="Picture 7"/>
          <p:cNvPicPr>
            <a:picLocks noChangeAspect="1" noChangeArrowheads="1"/>
          </p:cNvPicPr>
          <p:nvPr/>
        </p:nvPicPr>
        <p:blipFill>
          <a:blip r:embed="rId5" cstate="print"/>
          <a:srcRect/>
          <a:stretch>
            <a:fillRect/>
          </a:stretch>
        </p:blipFill>
        <p:spPr bwMode="auto">
          <a:xfrm>
            <a:off x="500038" y="2384252"/>
            <a:ext cx="3430791" cy="2286016"/>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6" cstate="print"/>
          <a:srcRect/>
          <a:stretch>
            <a:fillRect/>
          </a:stretch>
        </p:blipFill>
        <p:spPr bwMode="auto">
          <a:xfrm>
            <a:off x="500038" y="3000396"/>
            <a:ext cx="3429023" cy="2241376"/>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7" cstate="print"/>
          <a:srcRect/>
          <a:stretch>
            <a:fillRect/>
          </a:stretch>
        </p:blipFill>
        <p:spPr bwMode="auto">
          <a:xfrm>
            <a:off x="500034" y="3633139"/>
            <a:ext cx="3429024" cy="2323015"/>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8" cstate="print"/>
          <a:srcRect/>
          <a:stretch>
            <a:fillRect/>
          </a:stretch>
        </p:blipFill>
        <p:spPr bwMode="auto">
          <a:xfrm>
            <a:off x="500034" y="4214843"/>
            <a:ext cx="3429024" cy="2285992"/>
          </a:xfrm>
          <a:prstGeom prst="rect">
            <a:avLst/>
          </a:prstGeom>
          <a:ln>
            <a:noFill/>
          </a:ln>
          <a:effectLst>
            <a:outerShdw blurRad="292100" dist="139700" dir="2700000" algn="tl" rotWithShape="0">
              <a:srgbClr val="333333">
                <a:alpha val="65000"/>
              </a:srgbClr>
            </a:outerShdw>
          </a:effectLst>
        </p:spPr>
      </p:pic>
      <p:sp>
        <p:nvSpPr>
          <p:cNvPr id="12" name="Text Placeholder 3"/>
          <p:cNvSpPr txBox="1">
            <a:spLocks/>
          </p:cNvSpPr>
          <p:nvPr/>
        </p:nvSpPr>
        <p:spPr bwMode="auto">
          <a:xfrm>
            <a:off x="3643306" y="5572141"/>
            <a:ext cx="4643438" cy="1000115"/>
          </a:xfrm>
          <a:prstGeom prst="rect">
            <a:avLst/>
          </a:prstGeom>
          <a:noFill/>
          <a:ln w="9525">
            <a:noFill/>
            <a:miter lim="800000"/>
            <a:headEnd/>
            <a:tailEnd/>
          </a:ln>
        </p:spPr>
        <p:txBody>
          <a:bodyPr vert="horz" wrap="square" lIns="91440" tIns="45720" rIns="91440" bIns="45720" numCol="1" anchor="t" anchorCtr="1" compatLnSpc="1">
            <a:prstTxWarp prst="textNoShape">
              <a:avLst/>
            </a:prstTxWarp>
            <a:normAutofit/>
          </a:bodyPr>
          <a:lstStyle/>
          <a:p>
            <a:pPr marL="0" marR="0" lvl="0" indent="0" defTabSz="914400" rtl="0" eaLnBrk="1" fontAlgn="base" latinLnBrk="0" hangingPunct="1">
              <a:lnSpc>
                <a:spcPct val="100000"/>
              </a:lnSpc>
              <a:spcBef>
                <a:spcPct val="20000"/>
              </a:spcBef>
              <a:spcAft>
                <a:spcPct val="0"/>
              </a:spcAft>
              <a:buClrTx/>
              <a:buSzTx/>
              <a:buFont typeface="Arial" charset="0"/>
              <a:buNone/>
              <a:tabLst/>
              <a:defRPr/>
            </a:pPr>
            <a:endParaRPr kumimoji="0" lang="en-CA" sz="2400" b="0" i="0" u="none" strike="noStrike" kern="1200" cap="none" spc="0" normalizeH="0" baseline="0" noProof="0" dirty="0" smtClean="0">
              <a:ln>
                <a:noFill/>
              </a:ln>
              <a:solidFill>
                <a:schemeClr val="tx1">
                  <a:tint val="75000"/>
                </a:schemeClr>
              </a:solidFill>
              <a:effectLst/>
              <a:uLnTx/>
              <a:uFillTx/>
              <a:latin typeface="Helvetica" pitchFamily="34" charset="0"/>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10" presetClass="entr" presetSubtype="0" fill="hold" grpId="0" nodeType="afterEffect" nodePh="1">
                                  <p:stCondLst>
                                    <p:cond delay="0"/>
                                  </p:stCondLst>
                                  <p:endCondLst>
                                    <p:cond evt="begin" delay="0">
                                      <p:tn val="47"/>
                                    </p:cond>
                                  </p:endCondLst>
                                  <p:childTnLst>
                                    <p:set>
                                      <p:cBhvr>
                                        <p:cTn id="48" dur="1" fill="hold">
                                          <p:stCondLst>
                                            <p:cond delay="0"/>
                                          </p:stCondLst>
                                        </p:cTn>
                                        <p:tgtEl>
                                          <p:spTgt spid="12">
                                            <p:txEl>
                                              <p:pRg st="0" end="0"/>
                                            </p:txEl>
                                          </p:spTgt>
                                        </p:tgtEl>
                                        <p:attrNameLst>
                                          <p:attrName>style.visibility</p:attrName>
                                        </p:attrNameLst>
                                      </p:cBhvr>
                                      <p:to>
                                        <p:strVal val="visible"/>
                                      </p:to>
                                    </p:set>
                                    <p:animEffect transition="in" filter="fade">
                                      <p:cBhvr>
                                        <p:cTn id="4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9554" name="Picture 2" descr="C:\archives\Asia\DotAsia\made.for.asia\idn.asia\logo\idn.asia-now_logo-WHITE.png"/>
          <p:cNvPicPr>
            <a:picLocks noChangeAspect="1" noChangeArrowheads="1"/>
          </p:cNvPicPr>
          <p:nvPr/>
        </p:nvPicPr>
        <p:blipFill>
          <a:blip r:embed="rId2" cstate="print"/>
          <a:srcRect/>
          <a:stretch>
            <a:fillRect/>
          </a:stretch>
        </p:blipFill>
        <p:spPr bwMode="auto">
          <a:xfrm>
            <a:off x="1331640" y="332656"/>
            <a:ext cx="6624736" cy="548205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5805264"/>
            <a:ext cx="9144000" cy="1052736"/>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CA" sz="2400" b="1" dirty="0" smtClean="0">
                <a:latin typeface="Helvetica" pitchFamily="34" charset="0"/>
              </a:rPr>
              <a:t>CJK IDN </a:t>
            </a:r>
            <a:r>
              <a:rPr lang="en-CA" sz="2400" b="1" dirty="0" err="1" smtClean="0">
                <a:latin typeface="Helvetica" pitchFamily="34" charset="0"/>
              </a:rPr>
              <a:t>GoLive</a:t>
            </a:r>
            <a:r>
              <a:rPr lang="en-CA" sz="2400" b="1" dirty="0" smtClean="0">
                <a:latin typeface="Helvetica" pitchFamily="34" charset="0"/>
              </a:rPr>
              <a:t>: June 21, 2012</a:t>
            </a:r>
            <a:endParaRPr lang="en-CA" sz="2400" b="1" dirty="0">
              <a:solidFill>
                <a:srgbClr val="FF0000"/>
              </a:solidFill>
              <a:latin typeface="Helvetica"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9554"/>
                                        </p:tgtEl>
                                        <p:attrNameLst>
                                          <p:attrName>style.visibility</p:attrName>
                                        </p:attrNameLst>
                                      </p:cBhvr>
                                      <p:to>
                                        <p:strVal val="visible"/>
                                      </p:to>
                                    </p:set>
                                    <p:anim calcmode="lin" valueType="num">
                                      <p:cBhvr>
                                        <p:cTn id="7" dur="500" fill="hold"/>
                                        <p:tgtEl>
                                          <p:spTgt spid="279554"/>
                                        </p:tgtEl>
                                        <p:attrNameLst>
                                          <p:attrName>ppt_w</p:attrName>
                                        </p:attrNameLst>
                                      </p:cBhvr>
                                      <p:tavLst>
                                        <p:tav tm="0">
                                          <p:val>
                                            <p:fltVal val="0"/>
                                          </p:val>
                                        </p:tav>
                                        <p:tav tm="100000">
                                          <p:val>
                                            <p:strVal val="#ppt_w"/>
                                          </p:val>
                                        </p:tav>
                                      </p:tavLst>
                                    </p:anim>
                                    <p:anim calcmode="lin" valueType="num">
                                      <p:cBhvr>
                                        <p:cTn id="8" dur="500" fill="hold"/>
                                        <p:tgtEl>
                                          <p:spTgt spid="27955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CA" b="1" dirty="0" smtClean="0">
                <a:solidFill>
                  <a:srgbClr val="FFC000"/>
                </a:solidFill>
                <a:latin typeface="Helvetica" pitchFamily="34" charset="0"/>
              </a:rPr>
              <a:t>w</a:t>
            </a:r>
            <a:r>
              <a:rPr lang="en-CA" b="1" dirty="0" smtClean="0">
                <a:solidFill>
                  <a:srgbClr val="FFC000"/>
                </a:solidFill>
                <a:latin typeface="Helvetica" pitchFamily="34" charset="0"/>
              </a:rPr>
              <a:t>orlds50best.asia</a:t>
            </a:r>
            <a:endParaRPr lang="en-CA" b="1" dirty="0">
              <a:solidFill>
                <a:srgbClr val="FFC000"/>
              </a:solidFill>
              <a:latin typeface="Helvetica" pitchFamily="34" charset="0"/>
            </a:endParaRPr>
          </a:p>
        </p:txBody>
      </p:sp>
      <p:pic>
        <p:nvPicPr>
          <p:cNvPr id="2050" name="Picture 2"/>
          <p:cNvPicPr>
            <a:picLocks noChangeAspect="1" noChangeArrowheads="1"/>
          </p:cNvPicPr>
          <p:nvPr/>
        </p:nvPicPr>
        <p:blipFill>
          <a:blip r:embed="rId2" cstate="print"/>
          <a:srcRect t="3385" r="1367" b="2956"/>
          <a:stretch>
            <a:fillRect/>
          </a:stretch>
        </p:blipFill>
        <p:spPr bwMode="auto">
          <a:xfrm>
            <a:off x="0" y="881336"/>
            <a:ext cx="9144000" cy="597666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Growing .Asia Presence</a:t>
            </a:r>
            <a:endParaRPr lang="en-CA" dirty="0"/>
          </a:p>
        </p:txBody>
      </p:sp>
      <p:sp>
        <p:nvSpPr>
          <p:cNvPr id="3" name="Content Placeholder 2"/>
          <p:cNvSpPr>
            <a:spLocks noGrp="1"/>
          </p:cNvSpPr>
          <p:nvPr>
            <p:ph idx="1"/>
          </p:nvPr>
        </p:nvSpPr>
        <p:spPr/>
        <p:txBody>
          <a:bodyPr/>
          <a:lstStyle/>
          <a:p>
            <a:r>
              <a:rPr lang="en-CA" dirty="0" smtClean="0"/>
              <a:t>2009: </a:t>
            </a:r>
            <a:r>
              <a:rPr lang="en-CA" b="1" dirty="0" smtClean="0"/>
              <a:t>13 Million</a:t>
            </a:r>
          </a:p>
          <a:p>
            <a:r>
              <a:rPr lang="en-CA" dirty="0" smtClean="0"/>
              <a:t>2011: </a:t>
            </a:r>
            <a:r>
              <a:rPr lang="en-CA" b="1" dirty="0" smtClean="0"/>
              <a:t>66 Million</a:t>
            </a:r>
          </a:p>
          <a:p>
            <a:r>
              <a:rPr lang="en-CA" dirty="0" smtClean="0"/>
              <a:t>2012: </a:t>
            </a:r>
            <a:r>
              <a:rPr lang="en-CA" b="1" dirty="0" smtClean="0"/>
              <a:t>85.8 Million</a:t>
            </a:r>
          </a:p>
          <a:p>
            <a:r>
              <a:rPr lang="en-CA" dirty="0" smtClean="0"/>
              <a:t>2013: </a:t>
            </a:r>
            <a:r>
              <a:rPr lang="en-CA" b="1" dirty="0" smtClean="0"/>
              <a:t>140 Million </a:t>
            </a:r>
            <a:r>
              <a:rPr lang="en-CA" dirty="0" smtClean="0"/>
              <a:t>entries indexed at Google</a:t>
            </a:r>
            <a:endParaRPr lang="en-CA" dirty="0"/>
          </a:p>
        </p:txBody>
      </p:sp>
      <p:pic>
        <p:nvPicPr>
          <p:cNvPr id="226306" name="Picture 2"/>
          <p:cNvPicPr>
            <a:picLocks noChangeAspect="1" noChangeArrowheads="1"/>
          </p:cNvPicPr>
          <p:nvPr/>
        </p:nvPicPr>
        <p:blipFill>
          <a:blip r:embed="rId2" cstate="print"/>
          <a:srcRect t="14380"/>
          <a:stretch>
            <a:fillRect/>
          </a:stretch>
        </p:blipFill>
        <p:spPr bwMode="auto">
          <a:xfrm>
            <a:off x="-107529" y="3284984"/>
            <a:ext cx="10944225" cy="6002288"/>
          </a:xfrm>
          <a:prstGeom prst="rect">
            <a:avLst/>
          </a:prstGeom>
          <a:noFill/>
          <a:ln w="9525">
            <a:noFill/>
            <a:miter lim="800000"/>
            <a:headEnd/>
            <a:tailEnd/>
          </a:ln>
        </p:spPr>
      </p:pic>
      <p:sp>
        <p:nvSpPr>
          <p:cNvPr id="5" name="Oval 4"/>
          <p:cNvSpPr/>
          <p:nvPr/>
        </p:nvSpPr>
        <p:spPr>
          <a:xfrm>
            <a:off x="1115616" y="4293096"/>
            <a:ext cx="3096344" cy="64807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28603"/>
            <a:ext cx="8458200" cy="725487"/>
          </a:xfrm>
        </p:spPr>
        <p:txBody>
          <a:bodyPr/>
          <a:lstStyle/>
          <a:p>
            <a:r>
              <a:rPr lang="en-US" sz="3200" dirty="0" smtClean="0"/>
              <a:t>2010 to </a:t>
            </a:r>
            <a:r>
              <a:rPr lang="en-US" sz="3200" dirty="0" smtClean="0"/>
              <a:t>2012 </a:t>
            </a:r>
            <a:r>
              <a:rPr lang="en-US" sz="3200" dirty="0" smtClean="0"/>
              <a:t>.ASIA </a:t>
            </a:r>
            <a:r>
              <a:rPr lang="en-US" sz="3200" dirty="0" err="1" smtClean="0"/>
              <a:t>Promtions</a:t>
            </a:r>
            <a:endParaRPr lang="en-US" sz="3200" dirty="0"/>
          </a:p>
        </p:txBody>
      </p:sp>
      <p:grpSp>
        <p:nvGrpSpPr>
          <p:cNvPr id="17" name="Group 16"/>
          <p:cNvGrpSpPr/>
          <p:nvPr/>
        </p:nvGrpSpPr>
        <p:grpSpPr>
          <a:xfrm>
            <a:off x="107508" y="3501008"/>
            <a:ext cx="4104452" cy="2412983"/>
            <a:chOff x="467549" y="3824329"/>
            <a:chExt cx="4104452" cy="2412983"/>
          </a:xfrm>
        </p:grpSpPr>
        <p:pic>
          <p:nvPicPr>
            <p:cNvPr id="4" name="Picture 3" descr="2012 Total Creates.png"/>
            <p:cNvPicPr>
              <a:picLocks noChangeAspect="1"/>
            </p:cNvPicPr>
            <p:nvPr/>
          </p:nvPicPr>
          <p:blipFill>
            <a:blip r:embed="rId3" cstate="print"/>
            <a:srcRect b="10753"/>
            <a:stretch>
              <a:fillRect/>
            </a:stretch>
          </p:blipFill>
          <p:spPr>
            <a:xfrm>
              <a:off x="467549" y="3824329"/>
              <a:ext cx="4104452" cy="2412983"/>
            </a:xfrm>
            <a:prstGeom prst="rect">
              <a:avLst/>
            </a:prstGeom>
          </p:spPr>
        </p:pic>
        <p:sp>
          <p:nvSpPr>
            <p:cNvPr id="6" name="Rounded Rectangle 5"/>
            <p:cNvSpPr/>
            <p:nvPr/>
          </p:nvSpPr>
          <p:spPr>
            <a:xfrm>
              <a:off x="2118994" y="4119230"/>
              <a:ext cx="1002663" cy="1120624"/>
            </a:xfrm>
            <a:prstGeom prst="roundRect">
              <a:avLst/>
            </a:prstGeom>
            <a:noFill/>
            <a:ln w="38100" cmpd="sng">
              <a:solidFill>
                <a:srgbClr val="E51F9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3416558" y="4119230"/>
              <a:ext cx="1002663" cy="1120624"/>
            </a:xfrm>
            <a:prstGeom prst="roundRect">
              <a:avLst/>
            </a:prstGeom>
            <a:noFill/>
            <a:ln w="38100" cmpd="sng">
              <a:solidFill>
                <a:srgbClr val="E51F9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1175311" y="4532091"/>
              <a:ext cx="825723" cy="884703"/>
            </a:xfrm>
            <a:prstGeom prst="roundRect">
              <a:avLst/>
            </a:prstGeom>
            <a:noFill/>
            <a:ln w="38100" cmpd="sng">
              <a:solidFill>
                <a:srgbClr val="E51F9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6"/>
          <p:cNvGrpSpPr/>
          <p:nvPr/>
        </p:nvGrpSpPr>
        <p:grpSpPr>
          <a:xfrm>
            <a:off x="539552" y="908720"/>
            <a:ext cx="4314681" cy="2592288"/>
            <a:chOff x="0" y="3927986"/>
            <a:chExt cx="4876800" cy="2930013"/>
          </a:xfrm>
        </p:grpSpPr>
        <p:pic>
          <p:nvPicPr>
            <p:cNvPr id="3" name="Picture 2" descr="2011 Total Creates.png"/>
            <p:cNvPicPr>
              <a:picLocks noChangeAspect="1"/>
            </p:cNvPicPr>
            <p:nvPr/>
          </p:nvPicPr>
          <p:blipFill>
            <a:blip r:embed="rId4" cstate="print"/>
            <a:stretch>
              <a:fillRect/>
            </a:stretch>
          </p:blipFill>
          <p:spPr>
            <a:xfrm>
              <a:off x="0" y="3927986"/>
              <a:ext cx="4876800" cy="2930013"/>
            </a:xfrm>
            <a:prstGeom prst="rect">
              <a:avLst/>
            </a:prstGeom>
          </p:spPr>
        </p:pic>
        <p:sp>
          <p:nvSpPr>
            <p:cNvPr id="9" name="Rounded Rectangle 8"/>
            <p:cNvSpPr/>
            <p:nvPr/>
          </p:nvSpPr>
          <p:spPr>
            <a:xfrm>
              <a:off x="3733800" y="4267200"/>
              <a:ext cx="990600" cy="1447800"/>
            </a:xfrm>
            <a:prstGeom prst="roundRect">
              <a:avLst/>
            </a:prstGeom>
            <a:noFill/>
            <a:ln w="38100" cmpd="sng">
              <a:solidFill>
                <a:srgbClr val="E51F9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533400" y="5334000"/>
              <a:ext cx="1905000" cy="990600"/>
            </a:xfrm>
            <a:prstGeom prst="roundRect">
              <a:avLst/>
            </a:prstGeom>
            <a:noFill/>
            <a:ln w="38100" cmpd="sng">
              <a:solidFill>
                <a:srgbClr val="FF66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743200" y="4267200"/>
              <a:ext cx="990600" cy="1447800"/>
            </a:xfrm>
            <a:prstGeom prst="roundRect">
              <a:avLst/>
            </a:prstGeom>
            <a:noFill/>
            <a:ln w="38100" cmpd="sng">
              <a:solidFill>
                <a:srgbClr val="E51F9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ounded Rectangle 12"/>
          <p:cNvSpPr/>
          <p:nvPr/>
        </p:nvSpPr>
        <p:spPr>
          <a:xfrm>
            <a:off x="5563343" y="2078524"/>
            <a:ext cx="228600" cy="228600"/>
          </a:xfrm>
          <a:prstGeom prst="roundRect">
            <a:avLst/>
          </a:prstGeom>
          <a:noFill/>
          <a:ln w="57150" cmpd="sng">
            <a:solidFill>
              <a:srgbClr val="E51F9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5563343" y="1637184"/>
            <a:ext cx="228600" cy="228600"/>
          </a:xfrm>
          <a:prstGeom prst="roundRect">
            <a:avLst/>
          </a:prstGeom>
          <a:noFill/>
          <a:ln w="5715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923384" y="1560984"/>
            <a:ext cx="1699504" cy="369332"/>
          </a:xfrm>
          <a:prstGeom prst="rect">
            <a:avLst/>
          </a:prstGeom>
          <a:noFill/>
        </p:spPr>
        <p:txBody>
          <a:bodyPr wrap="none" rtlCol="0">
            <a:spAutoFit/>
          </a:bodyPr>
          <a:lstStyle/>
          <a:p>
            <a:r>
              <a:rPr lang="en-US" dirty="0" smtClean="0"/>
              <a:t>BPP (Base Price)</a:t>
            </a:r>
            <a:endParaRPr lang="en-US" dirty="0"/>
          </a:p>
        </p:txBody>
      </p:sp>
      <p:sp>
        <p:nvSpPr>
          <p:cNvPr id="16" name="TextBox 15"/>
          <p:cNvSpPr txBox="1"/>
          <p:nvPr/>
        </p:nvSpPr>
        <p:spPr>
          <a:xfrm>
            <a:off x="5917389" y="2002324"/>
            <a:ext cx="2282741" cy="369332"/>
          </a:xfrm>
          <a:prstGeom prst="rect">
            <a:avLst/>
          </a:prstGeom>
          <a:noFill/>
        </p:spPr>
        <p:txBody>
          <a:bodyPr wrap="none" rtlCol="0">
            <a:spAutoFit/>
          </a:bodyPr>
          <a:lstStyle/>
          <a:p>
            <a:r>
              <a:rPr lang="en-US" dirty="0" smtClean="0"/>
              <a:t>ASAP (Super Achiever)</a:t>
            </a:r>
            <a:endParaRPr lang="en-US" dirty="0"/>
          </a:p>
        </p:txBody>
      </p:sp>
      <p:grpSp>
        <p:nvGrpSpPr>
          <p:cNvPr id="26" name="Group 25"/>
          <p:cNvGrpSpPr/>
          <p:nvPr/>
        </p:nvGrpSpPr>
        <p:grpSpPr>
          <a:xfrm>
            <a:off x="4174514" y="3717033"/>
            <a:ext cx="5129678" cy="3140968"/>
            <a:chOff x="990600" y="1600200"/>
            <a:chExt cx="7411692" cy="4538275"/>
          </a:xfrm>
        </p:grpSpPr>
        <p:pic>
          <p:nvPicPr>
            <p:cNvPr id="18" name="Picture 17" descr="Screen shot 2012-10-03 at 7.49.44 PM.png"/>
            <p:cNvPicPr>
              <a:picLocks noChangeAspect="1"/>
            </p:cNvPicPr>
            <p:nvPr/>
          </p:nvPicPr>
          <p:blipFill>
            <a:blip r:embed="rId5" cstate="print"/>
            <a:stretch>
              <a:fillRect/>
            </a:stretch>
          </p:blipFill>
          <p:spPr>
            <a:xfrm>
              <a:off x="990600" y="1600200"/>
              <a:ext cx="7411692" cy="4538275"/>
            </a:xfrm>
            <a:prstGeom prst="rect">
              <a:avLst/>
            </a:prstGeom>
          </p:spPr>
        </p:pic>
        <p:sp>
          <p:nvSpPr>
            <p:cNvPr id="19" name="Rounded Rectangle 18"/>
            <p:cNvSpPr/>
            <p:nvPr/>
          </p:nvSpPr>
          <p:spPr>
            <a:xfrm>
              <a:off x="4191000" y="2057400"/>
              <a:ext cx="1828800" cy="2209800"/>
            </a:xfrm>
            <a:prstGeom prst="roundRect">
              <a:avLst/>
            </a:prstGeom>
            <a:noFill/>
            <a:ln w="38100" cmpd="sng">
              <a:solidFill>
                <a:srgbClr val="E51F9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6096000" y="2057400"/>
              <a:ext cx="1371600" cy="2209800"/>
            </a:xfrm>
            <a:prstGeom prst="roundRect">
              <a:avLst/>
            </a:prstGeom>
            <a:noFill/>
            <a:ln w="38100" cmpd="sng">
              <a:solidFill>
                <a:srgbClr val="19E519"/>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1981200" y="2057400"/>
              <a:ext cx="1524000" cy="2209800"/>
            </a:xfrm>
            <a:prstGeom prst="roundRect">
              <a:avLst/>
            </a:prstGeom>
            <a:noFill/>
            <a:ln w="38100" cmpd="sng">
              <a:solidFill>
                <a:srgbClr val="E51F9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ounded Rectangle 23"/>
          <p:cNvSpPr/>
          <p:nvPr/>
        </p:nvSpPr>
        <p:spPr>
          <a:xfrm>
            <a:off x="5563344" y="2497088"/>
            <a:ext cx="228600" cy="228600"/>
          </a:xfrm>
          <a:prstGeom prst="roundRect">
            <a:avLst/>
          </a:prstGeom>
          <a:noFill/>
          <a:ln w="57150" cmpd="sng">
            <a:solidFill>
              <a:srgbClr val="19E5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868144" y="2420888"/>
            <a:ext cx="2262222" cy="369332"/>
          </a:xfrm>
          <a:prstGeom prst="rect">
            <a:avLst/>
          </a:prstGeom>
          <a:noFill/>
        </p:spPr>
        <p:txBody>
          <a:bodyPr wrap="none" rtlCol="0">
            <a:spAutoFit/>
          </a:bodyPr>
          <a:lstStyle/>
          <a:p>
            <a:r>
              <a:rPr lang="en-US" dirty="0" smtClean="0"/>
              <a:t>.ASIA </a:t>
            </a:r>
            <a:r>
              <a:rPr lang="en-US" dirty="0" err="1" smtClean="0"/>
              <a:t>FreeB</a:t>
            </a:r>
            <a:r>
              <a:rPr lang="en-US" dirty="0" smtClean="0"/>
              <a:t> Promo </a:t>
            </a:r>
            <a:endParaRPr lang="en-US" dirty="0"/>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tAsia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DotAsia2013</Template>
  <TotalTime>360</TotalTime>
  <Words>1858</Words>
  <Application>Microsoft Office PowerPoint</Application>
  <PresentationFormat>On-screen Show (4:3)</PresentationFormat>
  <Paragraphs>443</Paragraphs>
  <Slides>70</Slides>
  <Notes>3</Notes>
  <HiddenSlides>0</HiddenSlides>
  <MMClips>2</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75" baseType="lpstr">
      <vt:lpstr>Office Theme</vt:lpstr>
      <vt:lpstr>DotAsia2013</vt:lpstr>
      <vt:lpstr>2_Office Theme</vt:lpstr>
      <vt:lpstr>3_Office Theme</vt:lpstr>
      <vt:lpstr>Image</vt:lpstr>
      <vt:lpstr>DotAsia AGM 2013</vt:lpstr>
      <vt:lpstr>Agenda:</vt:lpstr>
      <vt:lpstr>Joint AP* DotAsia Dinner 6:00PM @ Shangri-La Lobby</vt:lpstr>
      <vt:lpstr>First 5 Years of .Asia</vt:lpstr>
      <vt:lpstr>Slide 5</vt:lpstr>
      <vt:lpstr>Slide 6</vt:lpstr>
      <vt:lpstr>Slide 7</vt:lpstr>
      <vt:lpstr>Growing .Asia Presence</vt:lpstr>
      <vt:lpstr>2010 to 2012 .ASIA Promtions</vt:lpstr>
      <vt:lpstr>Free 7” Android Tablet</vt:lpstr>
      <vt:lpstr>Sep 2012 .ASIA Anniversary Promo</vt:lpstr>
      <vt:lpstr>420,000+ Registered Domains</vt:lpstr>
      <vt:lpstr>Top .ASIA Registrars 2011 vs. 2012</vt:lpstr>
      <vt:lpstr>Top .ASIA Economies 2011 vs. 2012</vt:lpstr>
      <vt:lpstr>Increasing Abusive Registrations</vt:lpstr>
      <vt:lpstr>Agenda:</vt:lpstr>
      <vt:lpstr>Agenda:</vt:lpstr>
      <vt:lpstr>New Community Initiatives Launched in 2012</vt:lpstr>
      <vt:lpstr>DigitalReview.Asia</vt:lpstr>
      <vt:lpstr>NetY.Asia</vt:lpstr>
      <vt:lpstr>FoodRevolutionDay.Asia</vt:lpstr>
      <vt:lpstr>MandelaDay.Asia</vt:lpstr>
      <vt:lpstr>DonnieYen.Asia for Go.Asia</vt:lpstr>
      <vt:lpstr>Slide 24</vt:lpstr>
      <vt:lpstr>Ongoing Community Projects</vt:lpstr>
      <vt:lpstr>Slide 26</vt:lpstr>
      <vt:lpstr>Slide 27</vt:lpstr>
      <vt:lpstr>Digital Solidarity Fund (hk.DSF.Asia)</vt:lpstr>
      <vt:lpstr>Slide 29</vt:lpstr>
      <vt:lpstr>APNGCamp.Asia</vt:lpstr>
      <vt:lpstr>Slide 31</vt:lpstr>
      <vt:lpstr>Youth IGF Camp (YIGF.Asia)</vt:lpstr>
      <vt:lpstr>NetMission.Asia</vt:lpstr>
      <vt:lpstr>Slide 34</vt:lpstr>
      <vt:lpstr>Special / Expansion Projects</vt:lpstr>
      <vt:lpstr>Slide 36</vt:lpstr>
      <vt:lpstr>No Application for .Asia IDN TLD</vt:lpstr>
      <vt:lpstr>Slide 38</vt:lpstr>
      <vt:lpstr>Slide 39</vt:lpstr>
      <vt:lpstr>Comparative Study for .MO:</vt:lpstr>
      <vt:lpstr>Slide 41</vt:lpstr>
      <vt:lpstr>Agenda:</vt:lpstr>
      <vt:lpstr>Agenda:</vt:lpstr>
      <vt:lpstr>DotAsia Strategic Directives 2010</vt:lpstr>
      <vt:lpstr>Strategic Community Contributions</vt:lpstr>
      <vt:lpstr>DotAsia Strategic Directives 2011</vt:lpstr>
      <vt:lpstr>Multi-Dimensional Growth</vt:lpstr>
      <vt:lpstr>2011: A Year of Exploration</vt:lpstr>
      <vt:lpstr>2012: A Year of Investment</vt:lpstr>
      <vt:lpstr>New DotAsia Office</vt:lpstr>
      <vt:lpstr>2013: Year of Consolidation </vt:lpstr>
      <vt:lpstr>Slide 52</vt:lpstr>
      <vt:lpstr>DotAsia Organisation</vt:lpstr>
      <vt:lpstr>Love.from.Asia</vt:lpstr>
      <vt:lpstr>NetMission.Asia</vt:lpstr>
      <vt:lpstr>Go.Asia</vt:lpstr>
      <vt:lpstr>Slide 57</vt:lpstr>
      <vt:lpstr>Strategic &amp; Operational Plans</vt:lpstr>
      <vt:lpstr>Agenda:</vt:lpstr>
      <vt:lpstr>Board Elections 2013</vt:lpstr>
      <vt:lpstr>Highlights of Procedures</vt:lpstr>
      <vt:lpstr>Nominations Recieved</vt:lpstr>
      <vt:lpstr>Voting Process</vt:lpstr>
      <vt:lpstr>Proposed Member Resolutions 1&amp;2</vt:lpstr>
      <vt:lpstr>Drawing of Lots to determine Term Length of Co-Sponsor Member Directors</vt:lpstr>
      <vt:lpstr>Complete Board Elections 2013 Results</vt:lpstr>
      <vt:lpstr>Thank you Everyone for your Continued Support</vt:lpstr>
      <vt:lpstr>Joint AP* DotAsia Dinner 6:00PM @ Shangri-La Lobby</vt:lpstr>
      <vt:lpstr>Every .Asia Domain  Contributes to Internet Development in Asia</vt:lpstr>
      <vt:lpstr>worlds50best.asia</vt:lpstr>
    </vt:vector>
  </TitlesOfParts>
  <Company>DotAsia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DotAsia AGM 2013</dc:title>
  <dc:creator>Edmon Chung</dc:creator>
  <cp:lastModifiedBy>Edmon Chung</cp:lastModifiedBy>
  <cp:revision>99</cp:revision>
  <dcterms:created xsi:type="dcterms:W3CDTF">2013-02-24T00:55:57Z</dcterms:created>
  <dcterms:modified xsi:type="dcterms:W3CDTF">2013-02-24T06:56:28Z</dcterms:modified>
</cp:coreProperties>
</file>