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76" r:id="rId5"/>
    <p:sldId id="277" r:id="rId6"/>
    <p:sldId id="278" r:id="rId7"/>
    <p:sldId id="279" r:id="rId8"/>
    <p:sldId id="280" r:id="rId9"/>
    <p:sldId id="285" r:id="rId10"/>
    <p:sldId id="281" r:id="rId11"/>
    <p:sldId id="282" r:id="rId12"/>
    <p:sldId id="283" r:id="rId13"/>
    <p:sldId id="260" r:id="rId14"/>
    <p:sldId id="261" r:id="rId15"/>
    <p:sldId id="262" r:id="rId16"/>
    <p:sldId id="263" r:id="rId17"/>
    <p:sldId id="264" r:id="rId18"/>
    <p:sldId id="265" r:id="rId19"/>
    <p:sldId id="287" r:id="rId20"/>
    <p:sldId id="286" r:id="rId21"/>
    <p:sldId id="266" r:id="rId22"/>
    <p:sldId id="284" r:id="rId23"/>
    <p:sldId id="26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yee:Documents:Afilias-dotASIA:AGM:AGM2015-Cha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yee:Documents:Afilias-dotASIA:AGM:AGM2015-Cha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jyee:Documents:Afilias-dotASIA:AGM:AGM2015-Cha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Macintosh%20HD:Users:jyee:Documents:Afilias-dotASIA:AGM:AGM2015-Cha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cott\AppData\Local\Microsoft\Windows\Temporary%20Internet%20Files\Content.Outlook\UTDCB7EB\ASIA%20Annual%20Report%202014%20Numbers_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DNS  Queries</a:t>
            </a:r>
            <a:r>
              <a:rPr lang="en-US" baseline="0"/>
              <a:t> on Busiest Day on Month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'DNS PEAK'!$B$2</c:f>
              <c:strCache>
                <c:ptCount val="1"/>
                <c:pt idx="0">
                  <c:v>Queries</c:v>
                </c:pt>
              </c:strCache>
            </c:strRef>
          </c:tx>
          <c:marker>
            <c:symbol val="none"/>
          </c:marker>
          <c:cat>
            <c:numRef>
              <c:f>'DNS PEAK'!$A$3:$A$14</c:f>
              <c:numCache>
                <c:formatCode>mmm\-yy</c:formatCode>
                <c:ptCount val="12"/>
                <c:pt idx="0">
                  <c:v>41640.0</c:v>
                </c:pt>
                <c:pt idx="1">
                  <c:v>41671.0</c:v>
                </c:pt>
                <c:pt idx="2">
                  <c:v>41699.0</c:v>
                </c:pt>
                <c:pt idx="3">
                  <c:v>41730.0</c:v>
                </c:pt>
                <c:pt idx="4">
                  <c:v>41760.0</c:v>
                </c:pt>
                <c:pt idx="5">
                  <c:v>41791.0</c:v>
                </c:pt>
                <c:pt idx="6">
                  <c:v>41821.0</c:v>
                </c:pt>
                <c:pt idx="7">
                  <c:v>41852.0</c:v>
                </c:pt>
                <c:pt idx="8">
                  <c:v>41883.0</c:v>
                </c:pt>
                <c:pt idx="9">
                  <c:v>41913.0</c:v>
                </c:pt>
                <c:pt idx="10">
                  <c:v>41944.0</c:v>
                </c:pt>
                <c:pt idx="11">
                  <c:v>41974.0</c:v>
                </c:pt>
              </c:numCache>
            </c:numRef>
          </c:cat>
          <c:val>
            <c:numRef>
              <c:f>'DNS PEAK'!$B$3:$B$14</c:f>
              <c:numCache>
                <c:formatCode>General</c:formatCode>
                <c:ptCount val="12"/>
                <c:pt idx="0">
                  <c:v>9.5949434E7</c:v>
                </c:pt>
                <c:pt idx="1">
                  <c:v>9.4220658E7</c:v>
                </c:pt>
                <c:pt idx="2">
                  <c:v>9.9893619E7</c:v>
                </c:pt>
                <c:pt idx="3">
                  <c:v>1.09933681E8</c:v>
                </c:pt>
                <c:pt idx="4">
                  <c:v>6.1100407E7</c:v>
                </c:pt>
                <c:pt idx="5">
                  <c:v>6.8775599E7</c:v>
                </c:pt>
                <c:pt idx="6">
                  <c:v>6.5920856E7</c:v>
                </c:pt>
                <c:pt idx="7">
                  <c:v>1.67556347E8</c:v>
                </c:pt>
                <c:pt idx="8">
                  <c:v>7.3579412E7</c:v>
                </c:pt>
                <c:pt idx="9">
                  <c:v>7.6387136E7</c:v>
                </c:pt>
                <c:pt idx="10">
                  <c:v>5.3942599E7</c:v>
                </c:pt>
                <c:pt idx="11">
                  <c:v>2.953846E7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3615192"/>
        <c:axId val="2073609560"/>
      </c:lineChart>
      <c:dateAx>
        <c:axId val="20736151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073609560"/>
        <c:crosses val="autoZero"/>
        <c:auto val="1"/>
        <c:lblOffset val="100"/>
        <c:baseTimeUnit val="months"/>
      </c:dateAx>
      <c:valAx>
        <c:axId val="2073609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3615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Average</a:t>
            </a:r>
            <a:r>
              <a:rPr lang="en-US" baseline="0"/>
              <a:t> Domain Create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CREATE!$B$3</c:f>
              <c:strCache>
                <c:ptCount val="1"/>
                <c:pt idx="0">
                  <c:v>Time (ms)</c:v>
                </c:pt>
              </c:strCache>
            </c:strRef>
          </c:tx>
          <c:marker>
            <c:symbol val="none"/>
          </c:marker>
          <c:cat>
            <c:numRef>
              <c:f>CREATE!$A$4:$A$15</c:f>
              <c:numCache>
                <c:formatCode>mmm\-yy</c:formatCode>
                <c:ptCount val="12"/>
                <c:pt idx="0">
                  <c:v>41640.0</c:v>
                </c:pt>
                <c:pt idx="1">
                  <c:v>41671.0</c:v>
                </c:pt>
                <c:pt idx="2">
                  <c:v>41699.0</c:v>
                </c:pt>
                <c:pt idx="3">
                  <c:v>41730.0</c:v>
                </c:pt>
                <c:pt idx="4">
                  <c:v>41760.0</c:v>
                </c:pt>
                <c:pt idx="5">
                  <c:v>41791.0</c:v>
                </c:pt>
                <c:pt idx="6">
                  <c:v>41821.0</c:v>
                </c:pt>
                <c:pt idx="7">
                  <c:v>41852.0</c:v>
                </c:pt>
                <c:pt idx="8">
                  <c:v>41883.0</c:v>
                </c:pt>
                <c:pt idx="9">
                  <c:v>41913.0</c:v>
                </c:pt>
                <c:pt idx="10">
                  <c:v>41944.0</c:v>
                </c:pt>
                <c:pt idx="11">
                  <c:v>41974.0</c:v>
                </c:pt>
              </c:numCache>
            </c:numRef>
          </c:cat>
          <c:val>
            <c:numRef>
              <c:f>CREATE!$B$4:$B$15</c:f>
              <c:numCache>
                <c:formatCode>General</c:formatCode>
                <c:ptCount val="12"/>
                <c:pt idx="0">
                  <c:v>28.0</c:v>
                </c:pt>
                <c:pt idx="1">
                  <c:v>28.0</c:v>
                </c:pt>
                <c:pt idx="2">
                  <c:v>28.0</c:v>
                </c:pt>
                <c:pt idx="3">
                  <c:v>29.0</c:v>
                </c:pt>
                <c:pt idx="4">
                  <c:v>26.0</c:v>
                </c:pt>
                <c:pt idx="5">
                  <c:v>27.0</c:v>
                </c:pt>
                <c:pt idx="6">
                  <c:v>27.0</c:v>
                </c:pt>
                <c:pt idx="7">
                  <c:v>26.0</c:v>
                </c:pt>
                <c:pt idx="8">
                  <c:v>26.0</c:v>
                </c:pt>
                <c:pt idx="9">
                  <c:v>26.0</c:v>
                </c:pt>
                <c:pt idx="10">
                  <c:v>26.0</c:v>
                </c:pt>
                <c:pt idx="11">
                  <c:v>26.0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239976"/>
        <c:axId val="2134243048"/>
      </c:lineChart>
      <c:dateAx>
        <c:axId val="21342399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134243048"/>
        <c:crosses val="autoZero"/>
        <c:auto val="1"/>
        <c:lblOffset val="100"/>
        <c:baseTimeUnit val="months"/>
      </c:dateAx>
      <c:valAx>
        <c:axId val="2134243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239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Average</a:t>
            </a:r>
            <a:r>
              <a:rPr lang="en-US" baseline="0"/>
              <a:t> Domain Delete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DELETE!$B$2</c:f>
              <c:strCache>
                <c:ptCount val="1"/>
                <c:pt idx="0">
                  <c:v>Time (ms)</c:v>
                </c:pt>
              </c:strCache>
            </c:strRef>
          </c:tx>
          <c:marker>
            <c:symbol val="none"/>
          </c:marker>
          <c:cat>
            <c:numRef>
              <c:f>DELETE!$A$3:$A$14</c:f>
              <c:numCache>
                <c:formatCode>mmm\-yy</c:formatCode>
                <c:ptCount val="12"/>
                <c:pt idx="0">
                  <c:v>41640.0</c:v>
                </c:pt>
                <c:pt idx="1">
                  <c:v>41671.0</c:v>
                </c:pt>
                <c:pt idx="2">
                  <c:v>41699.0</c:v>
                </c:pt>
                <c:pt idx="3">
                  <c:v>41730.0</c:v>
                </c:pt>
                <c:pt idx="4">
                  <c:v>41760.0</c:v>
                </c:pt>
                <c:pt idx="5">
                  <c:v>41791.0</c:v>
                </c:pt>
                <c:pt idx="6">
                  <c:v>41821.0</c:v>
                </c:pt>
                <c:pt idx="7">
                  <c:v>41852.0</c:v>
                </c:pt>
                <c:pt idx="8">
                  <c:v>41883.0</c:v>
                </c:pt>
                <c:pt idx="9">
                  <c:v>41913.0</c:v>
                </c:pt>
                <c:pt idx="10">
                  <c:v>41944.0</c:v>
                </c:pt>
                <c:pt idx="11">
                  <c:v>41974.0</c:v>
                </c:pt>
              </c:numCache>
            </c:numRef>
          </c:cat>
          <c:val>
            <c:numRef>
              <c:f>DELETE!$B$3:$B$14</c:f>
              <c:numCache>
                <c:formatCode>General</c:formatCode>
                <c:ptCount val="12"/>
                <c:pt idx="0">
                  <c:v>26.0</c:v>
                </c:pt>
                <c:pt idx="1">
                  <c:v>26.0</c:v>
                </c:pt>
                <c:pt idx="2">
                  <c:v>25.0</c:v>
                </c:pt>
                <c:pt idx="3">
                  <c:v>26.0</c:v>
                </c:pt>
                <c:pt idx="4">
                  <c:v>23.0</c:v>
                </c:pt>
                <c:pt idx="5">
                  <c:v>25.0</c:v>
                </c:pt>
                <c:pt idx="6">
                  <c:v>25.0</c:v>
                </c:pt>
                <c:pt idx="7">
                  <c:v>24.0</c:v>
                </c:pt>
                <c:pt idx="8">
                  <c:v>23.0</c:v>
                </c:pt>
                <c:pt idx="9">
                  <c:v>23.0</c:v>
                </c:pt>
                <c:pt idx="10">
                  <c:v>23.0</c:v>
                </c:pt>
                <c:pt idx="11">
                  <c:v>23.0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277368"/>
        <c:axId val="2134280440"/>
      </c:lineChart>
      <c:dateAx>
        <c:axId val="21342773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134280440"/>
        <c:crosses val="autoZero"/>
        <c:auto val="1"/>
        <c:lblOffset val="100"/>
        <c:baseTimeUnit val="months"/>
      </c:dateAx>
      <c:valAx>
        <c:axId val="2134280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277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WHOIS Response Time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WHOIS!$B$2</c:f>
              <c:strCache>
                <c:ptCount val="1"/>
                <c:pt idx="0">
                  <c:v>Time (ms)</c:v>
                </c:pt>
              </c:strCache>
            </c:strRef>
          </c:tx>
          <c:marker>
            <c:symbol val="none"/>
          </c:marker>
          <c:cat>
            <c:numRef>
              <c:f>WHOIS!$A$3:$A$14</c:f>
              <c:numCache>
                <c:formatCode>mmm\-yy</c:formatCode>
                <c:ptCount val="12"/>
                <c:pt idx="0">
                  <c:v>41640.0</c:v>
                </c:pt>
                <c:pt idx="1">
                  <c:v>41671.0</c:v>
                </c:pt>
                <c:pt idx="2">
                  <c:v>41699.0</c:v>
                </c:pt>
                <c:pt idx="3">
                  <c:v>41730.0</c:v>
                </c:pt>
                <c:pt idx="4">
                  <c:v>41760.0</c:v>
                </c:pt>
                <c:pt idx="5">
                  <c:v>41791.0</c:v>
                </c:pt>
                <c:pt idx="6">
                  <c:v>41821.0</c:v>
                </c:pt>
                <c:pt idx="7">
                  <c:v>41852.0</c:v>
                </c:pt>
                <c:pt idx="8">
                  <c:v>41883.0</c:v>
                </c:pt>
                <c:pt idx="9">
                  <c:v>41913.0</c:v>
                </c:pt>
                <c:pt idx="10">
                  <c:v>41944.0</c:v>
                </c:pt>
                <c:pt idx="11">
                  <c:v>41974.0</c:v>
                </c:pt>
              </c:numCache>
            </c:numRef>
          </c:cat>
          <c:val>
            <c:numRef>
              <c:f>WHOIS!$B$3:$B$14</c:f>
              <c:numCache>
                <c:formatCode>General</c:formatCode>
                <c:ptCount val="12"/>
                <c:pt idx="0">
                  <c:v>19.0</c:v>
                </c:pt>
                <c:pt idx="1">
                  <c:v>18.0</c:v>
                </c:pt>
                <c:pt idx="2">
                  <c:v>13.0</c:v>
                </c:pt>
                <c:pt idx="3">
                  <c:v>16.0</c:v>
                </c:pt>
                <c:pt idx="4">
                  <c:v>19.0</c:v>
                </c:pt>
                <c:pt idx="5">
                  <c:v>27.0</c:v>
                </c:pt>
                <c:pt idx="6">
                  <c:v>22.0</c:v>
                </c:pt>
                <c:pt idx="7">
                  <c:v>17.0</c:v>
                </c:pt>
                <c:pt idx="8">
                  <c:v>16.0</c:v>
                </c:pt>
                <c:pt idx="9">
                  <c:v>19.0</c:v>
                </c:pt>
                <c:pt idx="10">
                  <c:v>23.0</c:v>
                </c:pt>
                <c:pt idx="11">
                  <c:v>18.0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322568"/>
        <c:axId val="2134325640"/>
      </c:lineChart>
      <c:dateAx>
        <c:axId val="21343225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134325640"/>
        <c:crosses val="autoZero"/>
        <c:auto val="1"/>
        <c:lblOffset val="100"/>
        <c:baseTimeUnit val="months"/>
      </c:dateAx>
      <c:valAx>
        <c:axId val="2134325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322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ASIA Spamhaus</a:t>
            </a:r>
            <a:r>
              <a:rPr lang="en-US" baseline="0"/>
              <a:t> Ranking 2014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Ranking</c:v>
          </c:tx>
          <c:cat>
            <c:strRef>
              <c:f>'[ASIA Annual Report 2014 Numbers_v1.xlsx]Sheet1'!$B$15:$M$15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'[ASIA Annual Report 2014 Numbers_v1.xlsx]Sheet1'!$B$16:$M$16</c:f>
              <c:numCache>
                <c:formatCode>General</c:formatCode>
                <c:ptCount val="12"/>
                <c:pt idx="0">
                  <c:v>20.0</c:v>
                </c:pt>
                <c:pt idx="1">
                  <c:v>17.0</c:v>
                </c:pt>
                <c:pt idx="2">
                  <c:v>15.0</c:v>
                </c:pt>
                <c:pt idx="3">
                  <c:v>14.0</c:v>
                </c:pt>
                <c:pt idx="4">
                  <c:v>14.0</c:v>
                </c:pt>
                <c:pt idx="5">
                  <c:v>14.0</c:v>
                </c:pt>
                <c:pt idx="6">
                  <c:v>13.0</c:v>
                </c:pt>
                <c:pt idx="7">
                  <c:v>14.0</c:v>
                </c:pt>
                <c:pt idx="8">
                  <c:v>18.0</c:v>
                </c:pt>
                <c:pt idx="9">
                  <c:v>19.0</c:v>
                </c:pt>
                <c:pt idx="10">
                  <c:v>22.0</c:v>
                </c:pt>
                <c:pt idx="11">
                  <c:v>30.0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32329496"/>
        <c:axId val="2132332504"/>
      </c:lineChart>
      <c:catAx>
        <c:axId val="2132329496"/>
        <c:scaling>
          <c:orientation val="minMax"/>
        </c:scaling>
        <c:delete val="0"/>
        <c:axPos val="t"/>
        <c:majorTickMark val="none"/>
        <c:minorTickMark val="none"/>
        <c:tickLblPos val="high"/>
        <c:txPr>
          <a:bodyPr rot="-5400000" vert="horz"/>
          <a:lstStyle/>
          <a:p>
            <a:pPr>
              <a:defRPr/>
            </a:pPr>
            <a:endParaRPr lang="en-US"/>
          </a:p>
        </c:txPr>
        <c:crossAx val="2132332504"/>
        <c:crosses val="autoZero"/>
        <c:auto val="1"/>
        <c:lblAlgn val="ctr"/>
        <c:lblOffset val="100"/>
        <c:noMultiLvlLbl val="0"/>
      </c:catAx>
      <c:valAx>
        <c:axId val="2132332504"/>
        <c:scaling>
          <c:orientation val="maxMin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2329496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C6DA2-DD20-48F2-8042-54DA1D526C1D}" type="datetimeFigureOut">
              <a:rPr lang="en-US" smtClean="0"/>
              <a:pPr/>
              <a:t>15-02-28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D291B-3772-4ADA-8A52-3551B0CE8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9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D291B-3772-4ADA-8A52-3551B0CE87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00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dimension on Afilias’ DNS</a:t>
            </a:r>
            <a:r>
              <a:rPr lang="en-US" baseline="0" dirty="0" smtClean="0"/>
              <a:t> sustaining attack.  On busiest day of each month, some day we experienced around 100 millions queries.  In August, one single day we experienced over 167 million queries.</a:t>
            </a:r>
          </a:p>
          <a:p>
            <a:r>
              <a:rPr lang="en-US" baseline="0" dirty="0" smtClean="0"/>
              <a:t>After all these, there is no issue in resolving ASIA domain names.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D291B-3772-4ADA-8A52-3551B0CE87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D291B-3772-4ADA-8A52-3551B0CE879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43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Spamhaus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ranking for ASIA has dropped from 13, at its peak in July, to 30 in December 2014.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D291B-3772-4ADA-8A52-3551B0CE879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4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AWIP = Additional WHOIS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D291B-3772-4ADA-8A52-3551B0CE879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6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0" y="1295400"/>
            <a:ext cx="9144000" cy="2133600"/>
            <a:chOff x="0" y="1295400"/>
            <a:chExt cx="9144000" cy="2133600"/>
          </a:xfrm>
        </p:grpSpPr>
        <p:pic>
          <p:nvPicPr>
            <p:cNvPr id="12" name="Picture 11" descr="no-logo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295400"/>
              <a:ext cx="9144000" cy="2133600"/>
            </a:xfrm>
            <a:prstGeom prst="rect">
              <a:avLst/>
            </a:prstGeom>
          </p:spPr>
        </p:pic>
        <p:pic>
          <p:nvPicPr>
            <p:cNvPr id="13" name="Picture 12" descr="AfiliasNOTTAG White.g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447800"/>
              <a:ext cx="2723500" cy="1600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600200"/>
            <a:ext cx="64770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3886200"/>
            <a:ext cx="3352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09600" y="6508750"/>
            <a:ext cx="8229600" cy="365125"/>
            <a:chOff x="609600" y="6508750"/>
            <a:chExt cx="8229600" cy="365125"/>
          </a:xfrm>
        </p:grpSpPr>
        <p:sp>
          <p:nvSpPr>
            <p:cNvPr id="8" name="Date Placeholder 3"/>
            <p:cNvSpPr txBox="1">
              <a:spLocks/>
            </p:cNvSpPr>
            <p:nvPr userDrawn="1"/>
          </p:nvSpPr>
          <p:spPr>
            <a:xfrm>
              <a:off x="609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l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31671F74-9ACC-4CF9-918A-1A932242D332}" type="datetime3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28 February 2015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ooter Placeholder 4"/>
            <p:cNvSpPr txBox="1">
              <a:spLocks/>
            </p:cNvSpPr>
            <p:nvPr userDrawn="1"/>
          </p:nvSpPr>
          <p:spPr>
            <a:xfrm>
              <a:off x="3276600" y="6508750"/>
              <a:ext cx="2895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ct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Afilias Confidential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Slide Number Placeholder 5"/>
            <p:cNvSpPr txBox="1">
              <a:spLocks/>
            </p:cNvSpPr>
            <p:nvPr userDrawn="1"/>
          </p:nvSpPr>
          <p:spPr>
            <a:xfrm>
              <a:off x="6705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428D6EC2-7306-4DCE-B982-83C695BD9377}" type="slidenum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‹#›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152400"/>
            <a:ext cx="9144000" cy="1404471"/>
            <a:chOff x="0" y="152400"/>
            <a:chExt cx="9144000" cy="1404471"/>
          </a:xfrm>
        </p:grpSpPr>
        <p:pic>
          <p:nvPicPr>
            <p:cNvPr id="12" name="Picture 11" descr="no-logo-narrow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404471"/>
            </a:xfrm>
            <a:prstGeom prst="rect">
              <a:avLst/>
            </a:prstGeom>
          </p:spPr>
        </p:pic>
        <p:pic>
          <p:nvPicPr>
            <p:cNvPr id="11" name="Picture 10" descr="AfiliasNOTTAG White.g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2209800" cy="129837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6294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1B30F-8ED8-4369-9931-16B9B223276F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February 2015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Afilias Confidential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D6EC2-7306-4DCE-B982-83C695BD93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1295400"/>
            <a:ext cx="9144000" cy="2133600"/>
            <a:chOff x="0" y="1295400"/>
            <a:chExt cx="9144000" cy="2133600"/>
          </a:xfrm>
        </p:grpSpPr>
        <p:pic>
          <p:nvPicPr>
            <p:cNvPr id="12" name="Picture 11" descr="no-logo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295400"/>
              <a:ext cx="9144000" cy="2133600"/>
            </a:xfrm>
            <a:prstGeom prst="rect">
              <a:avLst/>
            </a:prstGeom>
          </p:spPr>
        </p:pic>
        <p:pic>
          <p:nvPicPr>
            <p:cNvPr id="13" name="Picture 12" descr="AfiliasNOTTAG White.g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447800"/>
              <a:ext cx="2723500" cy="16002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600200"/>
            <a:ext cx="64770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70ED2F-F9DB-4F91-9FF9-D45B80C6FAF3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February 2015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Afilias Confidential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D6EC2-7306-4DCE-B982-83C695BD93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152400"/>
            <a:ext cx="9144000" cy="1404471"/>
            <a:chOff x="0" y="152400"/>
            <a:chExt cx="9144000" cy="1404471"/>
          </a:xfrm>
        </p:grpSpPr>
        <p:pic>
          <p:nvPicPr>
            <p:cNvPr id="17" name="Picture 16" descr="no-logo-narrow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404471"/>
            </a:xfrm>
            <a:prstGeom prst="rect">
              <a:avLst/>
            </a:prstGeom>
          </p:spPr>
        </p:pic>
        <p:pic>
          <p:nvPicPr>
            <p:cNvPr id="18" name="Picture 17" descr="AfiliasNOTTAG White.g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2209800" cy="1298374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 userDrawn="1"/>
        </p:nvGrpSpPr>
        <p:grpSpPr>
          <a:xfrm>
            <a:off x="609600" y="6508750"/>
            <a:ext cx="8229600" cy="365125"/>
            <a:chOff x="609600" y="6508750"/>
            <a:chExt cx="8229600" cy="365125"/>
          </a:xfrm>
        </p:grpSpPr>
        <p:sp>
          <p:nvSpPr>
            <p:cNvPr id="9" name="Date Placeholder 3"/>
            <p:cNvSpPr txBox="1">
              <a:spLocks/>
            </p:cNvSpPr>
            <p:nvPr userDrawn="1"/>
          </p:nvSpPr>
          <p:spPr>
            <a:xfrm>
              <a:off x="609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l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7452C1C7-C778-4C44-85D4-D7CD551B597C}" type="datetime3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28 February 2015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ooter Placeholder 4"/>
            <p:cNvSpPr txBox="1">
              <a:spLocks/>
            </p:cNvSpPr>
            <p:nvPr userDrawn="1"/>
          </p:nvSpPr>
          <p:spPr>
            <a:xfrm>
              <a:off x="3276600" y="6508750"/>
              <a:ext cx="2895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ct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Afilias Confidential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lide Number Placeholder 5"/>
            <p:cNvSpPr txBox="1">
              <a:spLocks/>
            </p:cNvSpPr>
            <p:nvPr userDrawn="1"/>
          </p:nvSpPr>
          <p:spPr>
            <a:xfrm>
              <a:off x="6705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428D6EC2-7306-4DCE-B982-83C695BD9377}" type="slidenum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‹#›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457200" y="1905000"/>
            <a:ext cx="3962400" cy="42211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72000" y="1905000"/>
            <a:ext cx="3962400" cy="42211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6294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609600" y="6508750"/>
            <a:ext cx="8229600" cy="365125"/>
            <a:chOff x="609600" y="6508750"/>
            <a:chExt cx="8229600" cy="365125"/>
          </a:xfrm>
        </p:grpSpPr>
        <p:sp>
          <p:nvSpPr>
            <p:cNvPr id="6" name="Date Placeholder 3"/>
            <p:cNvSpPr txBox="1">
              <a:spLocks/>
            </p:cNvSpPr>
            <p:nvPr userDrawn="1"/>
          </p:nvSpPr>
          <p:spPr>
            <a:xfrm>
              <a:off x="609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l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68935CBA-CD95-4EFD-BB11-E703C3D9F85D}" type="datetime3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28 February 2015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ooter Placeholder 4"/>
            <p:cNvSpPr txBox="1">
              <a:spLocks/>
            </p:cNvSpPr>
            <p:nvPr userDrawn="1"/>
          </p:nvSpPr>
          <p:spPr>
            <a:xfrm>
              <a:off x="3276600" y="6508750"/>
              <a:ext cx="2895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ct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Afilias Confidential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Slide Number Placeholder 5"/>
            <p:cNvSpPr txBox="1">
              <a:spLocks/>
            </p:cNvSpPr>
            <p:nvPr userDrawn="1"/>
          </p:nvSpPr>
          <p:spPr>
            <a:xfrm>
              <a:off x="6705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428D6EC2-7306-4DCE-B982-83C695BD9377}" type="slidenum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‹#›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3030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7371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609600" y="6508750"/>
            <a:ext cx="8229600" cy="365125"/>
            <a:chOff x="609600" y="6508750"/>
            <a:chExt cx="8229600" cy="365125"/>
          </a:xfrm>
        </p:grpSpPr>
        <p:sp>
          <p:nvSpPr>
            <p:cNvPr id="9" name="Date Placeholder 3"/>
            <p:cNvSpPr txBox="1">
              <a:spLocks/>
            </p:cNvSpPr>
            <p:nvPr userDrawn="1"/>
          </p:nvSpPr>
          <p:spPr>
            <a:xfrm>
              <a:off x="609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l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397B392E-F3DC-49EA-87E4-0DB1CE8EE67F}" type="datetime3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28 February 2015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ooter Placeholder 4"/>
            <p:cNvSpPr txBox="1">
              <a:spLocks/>
            </p:cNvSpPr>
            <p:nvPr userDrawn="1"/>
          </p:nvSpPr>
          <p:spPr>
            <a:xfrm>
              <a:off x="3276600" y="6508750"/>
              <a:ext cx="2895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ct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Afilias Confidential</a:t>
              </a:r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lide Number Placeholder 5"/>
            <p:cNvSpPr txBox="1">
              <a:spLocks/>
            </p:cNvSpPr>
            <p:nvPr userDrawn="1"/>
          </p:nvSpPr>
          <p:spPr>
            <a:xfrm>
              <a:off x="6705600" y="65087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lvl1pPr algn="r">
                <a:defRPr sz="1200">
                  <a:solidFill>
                    <a:schemeClr val="tx1">
                      <a:tint val="75000"/>
                    </a:schemeClr>
                  </a:solidFill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428D6EC2-7306-4DCE-B982-83C695BD9377}" type="slidenum">
                <a:rPr kumimoji="0" lang="en-US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>
                      <a:tint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‹#›</a:t>
              </a:fld>
              <a:endPara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3581400" y="304800"/>
            <a:ext cx="5029200" cy="5867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933F-EF29-42C1-86E1-A8E395BB80E3}" type="datetime3">
              <a:rPr lang="en-US" smtClean="0"/>
              <a:pPr/>
              <a:t>28 February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6EC2-7306-4DCE-B982-83C695BD9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4BDCE-AA8F-4D09-B74F-57CEBC0F8B73}" type="datetime3">
              <a:rPr lang="en-US" smtClean="0"/>
              <a:pPr/>
              <a:t>28 February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Afilias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6EC2-7306-4DCE-B982-83C695BD93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5" r:id="rId5"/>
    <p:sldLayoutId id="2147483656" r:id="rId6"/>
    <p:sldLayoutId id="214748365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48200" y="1676400"/>
            <a:ext cx="2667000" cy="147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.ASIA Update: Afilias</a:t>
            </a:r>
            <a:endParaRPr kumimoji="0" 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71600" y="3810000"/>
            <a:ext cx="6400800" cy="2362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DotAsia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AGM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March 1, 2015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Joseph Yee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429000" y="5105400"/>
            <a:ext cx="2133600" cy="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62388"/>
            <a:ext cx="129540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dotasia-logo-mai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5775"/>
            <a:ext cx="243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Increasing DNS &amp; Resolution Capacity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4294967295"/>
          </p:nvPr>
        </p:nvSpPr>
        <p:spPr>
          <a:xfrm>
            <a:off x="228600" y="1752600"/>
            <a:ext cx="8610600" cy="4419600"/>
          </a:xfrm>
          <a:prstGeom prst="rect">
            <a:avLst/>
          </a:prstGeom>
        </p:spPr>
        <p:txBody>
          <a:bodyPr/>
          <a:lstStyle/>
          <a:p>
            <a:r>
              <a:rPr lang="en-CA" sz="2400" dirty="0" smtClean="0"/>
              <a:t>Afilias increasing DNS capacity 30x – 2011-2015</a:t>
            </a:r>
          </a:p>
          <a:p>
            <a:r>
              <a:rPr lang="en-CA" sz="2400" dirty="0" smtClean="0"/>
              <a:t>Upgrading all nodes – more memory, more routers, more bandwidth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sz="2400" dirty="0" smtClean="0"/>
              <a:t>West Coast MKII node deployment in progress</a:t>
            </a:r>
            <a:endParaRPr lang="en-CA" sz="2400" dirty="0"/>
          </a:p>
          <a:p>
            <a:pPr lvl="1" indent="-342900">
              <a:buFontTx/>
              <a:buChar char="-"/>
              <a:defRPr/>
            </a:pPr>
            <a:r>
              <a:rPr lang="en-CA" sz="2400" dirty="0" smtClean="0"/>
              <a:t>Will serve West </a:t>
            </a:r>
            <a:r>
              <a:rPr lang="en-CA" sz="2400" dirty="0"/>
              <a:t>Coast USA &amp; Pacific </a:t>
            </a:r>
            <a:r>
              <a:rPr lang="en-CA" sz="2400" dirty="0" smtClean="0"/>
              <a:t>Rim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CA" sz="2400" dirty="0" smtClean="0"/>
              <a:t>Adding more micro-nodes</a:t>
            </a:r>
          </a:p>
          <a:p>
            <a:pPr marL="742950" lvl="2" indent="-342900">
              <a:buFont typeface="Arial" pitchFamily="34" charset="0"/>
              <a:buChar char="•"/>
              <a:defRPr/>
            </a:pPr>
            <a:r>
              <a:rPr lang="en-CA" dirty="0" smtClean="0"/>
              <a:t>Already deploy 70+ micro-nodes worldwide</a:t>
            </a:r>
          </a:p>
          <a:p>
            <a:pPr marL="742950" lvl="2" indent="-342900">
              <a:buFont typeface="Arial" pitchFamily="34" charset="0"/>
              <a:buChar char="•"/>
              <a:defRPr/>
            </a:pPr>
            <a:r>
              <a:rPr lang="en-CA" dirty="0" smtClean="0"/>
              <a:t>Building ability to add quickly based on network topology and traffic vectors</a:t>
            </a:r>
          </a:p>
          <a:p>
            <a:pPr marL="0" indent="0">
              <a:buNone/>
              <a:defRPr/>
            </a:pPr>
            <a:endParaRPr lang="en-CA" sz="2300" dirty="0"/>
          </a:p>
          <a:p>
            <a:pPr lvl="1">
              <a:buFont typeface="Arial" pitchFamily="34" charset="0"/>
              <a:buChar char="•"/>
              <a:defRPr/>
            </a:pPr>
            <a:endParaRPr lang="en-CA" sz="2300" dirty="0" smtClean="0"/>
          </a:p>
          <a:p>
            <a:pPr marL="0" indent="0">
              <a:buFont typeface="Arial" pitchFamily="34" charset="0"/>
              <a:buNone/>
              <a:defRPr/>
            </a:pPr>
            <a:endParaRPr lang="en-C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Afilias capacity large and growing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72410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Against this reality…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" y="1600200"/>
            <a:ext cx="8991599" cy="5029200"/>
            <a:chOff x="1" y="3905667"/>
            <a:chExt cx="9131877" cy="2545288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905667"/>
              <a:ext cx="9131877" cy="2437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8023441" y="6235511"/>
              <a:ext cx="8210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Arbor</a:t>
              </a:r>
              <a:endParaRPr lang="en-US" sz="800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New DNS Node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In 2014, Afilias deployed new DNS node in Tokyo, Japan with focus of traffic in Asia</a:t>
            </a:r>
          </a:p>
          <a:p>
            <a:r>
              <a:rPr lang="en-US" dirty="0" smtClean="0">
                <a:ea typeface="ＭＳ Ｐゴシック" pitchFamily="34" charset="-128"/>
              </a:rPr>
              <a:t>The node in HK has 2G capacity, the node in Tokyo has 20G</a:t>
            </a:r>
          </a:p>
          <a:p>
            <a:r>
              <a:rPr lang="en-US" dirty="0" smtClean="0">
                <a:ea typeface="ＭＳ Ｐゴシック" pitchFamily="34" charset="-128"/>
              </a:rPr>
              <a:t>Afilias DNS capacity for .ASIA increases from 66G to 86G (~23% increase)</a:t>
            </a:r>
          </a:p>
          <a:p>
            <a:r>
              <a:rPr lang="en-US" dirty="0" smtClean="0">
                <a:ea typeface="ＭＳ Ｐゴシック" pitchFamily="34" charset="-128"/>
              </a:rPr>
              <a:t>With partners (peering), the total capacity increases from 88G to 108G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Registry Systems Stay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Nimble &amp; Scalable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35469256"/>
              </p:ext>
            </p:extLst>
          </p:nvPr>
        </p:nvGraphicFramePr>
        <p:xfrm>
          <a:off x="533400" y="1600200"/>
          <a:ext cx="80772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306415052"/>
              </p:ext>
            </p:extLst>
          </p:nvPr>
        </p:nvGraphicFramePr>
        <p:xfrm>
          <a:off x="533400" y="3733800"/>
          <a:ext cx="8153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59436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</a:t>
            </a:r>
            <a:r>
              <a:rPr lang="en-US" smtClean="0"/>
              <a:t>: </a:t>
            </a:r>
            <a:r>
              <a:rPr lang="en-US" smtClean="0"/>
              <a:t>&lt; </a:t>
            </a:r>
            <a:r>
              <a:rPr lang="en-US" dirty="0" smtClean="0"/>
              <a:t>30ms    ICANN New </a:t>
            </a:r>
            <a:r>
              <a:rPr lang="en-US" dirty="0" err="1" smtClean="0"/>
              <a:t>gTLD</a:t>
            </a:r>
            <a:r>
              <a:rPr lang="en-US" dirty="0" smtClean="0"/>
              <a:t> Requirement: 4000ms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a typeface="ＭＳ Ｐゴシック" pitchFamily="34" charset="-128"/>
              </a:rPr>
              <a:t>Whois</a:t>
            </a:r>
            <a:r>
              <a:rPr lang="en-US" dirty="0" smtClean="0">
                <a:ea typeface="ＭＳ Ｐゴシック" pitchFamily="34" charset="-128"/>
              </a:rPr>
              <a:t> - Fastest In The Industry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2209800"/>
          <a:ext cx="7499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57200" y="5715000"/>
            <a:ext cx="792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ASIA 2014 Average: 18.91ms  ICANN Requirement: 1500ms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More Registrars…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171 and counting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8305800" cy="1066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Increasing Numbers of New Registrars – 171 now; 14 more Registrars than last year, 122 more in the pipeline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1" descr="Screen Shot 2015-02-24 at 4.27.05 P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71800"/>
            <a:ext cx="830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41425" y="6248400"/>
            <a:ext cx="1730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Source: Afilias tracking files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Plans for 2015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1752600"/>
            <a:ext cx="8610600" cy="4724400"/>
          </a:xfrm>
          <a:prstGeom prst="rect">
            <a:avLst/>
          </a:prstGeom>
          <a:solidFill>
            <a:srgbClr val="FFFFFF"/>
          </a:solidFill>
          <a:ln>
            <a:noFill/>
            <a:miter lim="800000"/>
            <a:headEnd/>
            <a:tailEnd/>
          </a:ln>
        </p:spPr>
        <p:txBody>
          <a:bodyPr vert="horz" lIns="90000" tIns="46800" rIns="90000" bIns="46800" rtlCol="0">
            <a:normAutofit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 on China</a:t>
            </a:r>
          </a:p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4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 with .ASIA on setting infrastructure in China</a:t>
            </a: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4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Continue to work with .ASIA on promotion where Afilias reduces fee on promotion sales as well</a:t>
            </a: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Anti-Abuse Highlight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457200" y="1798637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In 2014, 68900 domains reported, 68702 are spam, 68 are phishing, 130 are malware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" name="Picture 1" descr="Screen Shot 2015-02-27 at 5.27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9144000" cy="137038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 Phishing Uptime</a:t>
            </a:r>
            <a:endParaRPr lang="en-US" dirty="0"/>
          </a:p>
        </p:txBody>
      </p:sp>
      <p:pic>
        <p:nvPicPr>
          <p:cNvPr id="6" name="Picture 5" descr="Screen Shot 2015-02-27 at 5.25.5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276600"/>
            <a:ext cx="8585200" cy="1993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19812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a typeface="ＭＳ Ｐゴシック" pitchFamily="34" charset="-128"/>
              </a:rPr>
              <a:t>We worked with ASIA together to bring down phishing site quick, average phishing site uptime (in ASIA) in 2014 is around 35 hours, compared to 59 hours in </a:t>
            </a:r>
            <a:r>
              <a:rPr lang="en-US" sz="2000" dirty="0" smtClean="0">
                <a:ea typeface="ＭＳ Ｐゴシック" pitchFamily="34" charset="-128"/>
              </a:rPr>
              <a:t>2013</a:t>
            </a: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3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798637"/>
            <a:ext cx="8229600" cy="45259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asia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in 2014 – a review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New DNS Node in Asia region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Update on Registry systems, WHOIS, Registrars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Anti-Abuse Highlight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Threats to 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asia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Plans for 2015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Q and 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.ASIA Ranking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49556002"/>
              </p:ext>
            </p:extLst>
          </p:nvPr>
        </p:nvGraphicFramePr>
        <p:xfrm>
          <a:off x="1295400" y="2819400"/>
          <a:ext cx="60198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9639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Threats to .</a:t>
            </a:r>
            <a:r>
              <a:rPr lang="en-US" dirty="0" err="1" smtClean="0"/>
              <a:t>asia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4800" y="1752600"/>
            <a:ext cx="8610600" cy="464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1313" indent="-341313" defTabSz="457200">
              <a:lnSpc>
                <a:spcPct val="75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latin typeface="Calibri" pitchFamily="34" charset="0"/>
              </a:rPr>
              <a:t>Promotion increases volume but also lures abusive registrants</a:t>
            </a:r>
          </a:p>
          <a:p>
            <a:pPr marL="341313" indent="-341313" defTabSz="457200">
              <a:lnSpc>
                <a:spcPct val="75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latin typeface="Calibri" pitchFamily="34" charset="0"/>
              </a:rPr>
              <a:t>There 22% increase on malware related emails, and high uptake in unique URL for phishing</a:t>
            </a:r>
          </a:p>
          <a:p>
            <a:pPr marL="341313" indent="-341313" defTabSz="457200">
              <a:lnSpc>
                <a:spcPct val="75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err="1">
                <a:latin typeface="Calibri" pitchFamily="34" charset="0"/>
              </a:rPr>
              <a:t>DotASIA</a:t>
            </a:r>
            <a:r>
              <a:rPr lang="en-US" sz="3200" dirty="0">
                <a:latin typeface="Calibri" pitchFamily="34" charset="0"/>
              </a:rPr>
              <a:t> and Afilias will continue to work together, along with registrars, to tackle domains used in abusive manner. </a:t>
            </a:r>
          </a:p>
          <a:p>
            <a:pPr marL="341313" indent="-341313" defTabSz="457200">
              <a:lnSpc>
                <a:spcPct val="75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latin typeface="Calibri" pitchFamily="34" charset="0"/>
              </a:rPr>
              <a:t>Criminals always seek for easy targets and exploit weakness, Afilias and </a:t>
            </a:r>
            <a:r>
              <a:rPr lang="en-US" sz="3200" dirty="0" err="1">
                <a:latin typeface="Calibri" pitchFamily="34" charset="0"/>
              </a:rPr>
              <a:t>DotASIA</a:t>
            </a:r>
            <a:r>
              <a:rPr lang="en-US" sz="3200" dirty="0">
                <a:latin typeface="Calibri" pitchFamily="34" charset="0"/>
              </a:rPr>
              <a:t> will constantly check, monitor, and evolve tactics and techniques to combat bad behaviors.</a:t>
            </a:r>
          </a:p>
          <a:p>
            <a:pPr marL="341313" indent="-341313" defTabSz="457200" eaLnBrk="0" hangingPunct="0">
              <a:spcBef>
                <a:spcPct val="20000"/>
              </a:spcBef>
              <a:buFont typeface="Arial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latin typeface="Calibri" pitchFamily="34" charset="0"/>
            </a:endParaRPr>
          </a:p>
          <a:p>
            <a:pPr marL="341313" indent="-341313" defTabSz="457200">
              <a:lnSpc>
                <a:spcPct val="75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Afilias support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Registry excellence—beating SLA’s 100% of the time</a:t>
            </a:r>
          </a:p>
          <a:p>
            <a:r>
              <a:rPr lang="en-US" sz="2400" dirty="0" smtClean="0"/>
              <a:t>DNS: 100% uptime despite increasingly hostile environment</a:t>
            </a:r>
          </a:p>
          <a:p>
            <a:pPr lvl="1"/>
            <a:r>
              <a:rPr lang="en-US" sz="2000" dirty="0" smtClean="0"/>
              <a:t>Advanced </a:t>
            </a:r>
            <a:r>
              <a:rPr lang="en-US" sz="2000" dirty="0" err="1" smtClean="0"/>
              <a:t>DDoS</a:t>
            </a:r>
            <a:r>
              <a:rPr lang="en-US" sz="2000" dirty="0" smtClean="0"/>
              <a:t> protection; constant capacity increases</a:t>
            </a:r>
          </a:p>
          <a:p>
            <a:r>
              <a:rPr lang="en-US" sz="2400" dirty="0" smtClean="0"/>
              <a:t>Security:  driving abuse out of .ASIA with daily intervention</a:t>
            </a:r>
          </a:p>
          <a:p>
            <a:r>
              <a:rPr lang="en-US" sz="2400" dirty="0" smtClean="0"/>
              <a:t>Constant upgrades</a:t>
            </a:r>
          </a:p>
          <a:p>
            <a:pPr lvl="1"/>
            <a:r>
              <a:rPr lang="en-US" sz="2000" dirty="0" smtClean="0"/>
              <a:t>Registry: AWIP, others…?</a:t>
            </a:r>
          </a:p>
          <a:p>
            <a:pPr lvl="1"/>
            <a:r>
              <a:rPr lang="en-US" sz="2000" dirty="0" smtClean="0"/>
              <a:t>ORMS:  Online Registry </a:t>
            </a:r>
            <a:r>
              <a:rPr lang="en-US" sz="2000" dirty="0"/>
              <a:t>M</a:t>
            </a:r>
            <a:r>
              <a:rPr lang="en-US" sz="2000" dirty="0" smtClean="0"/>
              <a:t>anagement System</a:t>
            </a:r>
          </a:p>
          <a:p>
            <a:r>
              <a:rPr lang="en-US" sz="2400" dirty="0" smtClean="0"/>
              <a:t>Partnership:  sharing the cost of promotions that drive growth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71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76600" y="4648200"/>
            <a:ext cx="24384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Questions?</a:t>
            </a:r>
          </a:p>
        </p:txBody>
      </p:sp>
      <p:pic>
        <p:nvPicPr>
          <p:cNvPr id="5" name="Picture 1" descr="dotasia-logo-m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0465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.</a:t>
            </a:r>
            <a:r>
              <a:rPr lang="en-US" dirty="0" err="1" smtClean="0">
                <a:ea typeface="ＭＳ Ｐゴシック" pitchFamily="34" charset="-128"/>
              </a:rPr>
              <a:t>asia</a:t>
            </a:r>
            <a:r>
              <a:rPr lang="en-US" dirty="0" smtClean="0">
                <a:ea typeface="ＭＳ Ｐゴシック" pitchFamily="34" charset="-128"/>
              </a:rPr>
              <a:t> in 2014 – a review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798637"/>
            <a:ext cx="8229600" cy="45259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Congratulations to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DotAsia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on your 7 year anniversary in 2014! Afilias is honored to be your technical service provider and a part of your exciting journey.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100% uptime: There is no unexpected outage in 2014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Big uptake on number of registrars (14, about 9%), Afilias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’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registrar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onboarding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system ORMS, helps both registrars and ASIA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Successful promotion in 2014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New DNS Node in Tokyo, Japan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DotAsia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and Afilias expanded anti-abuse efforts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DNS attacks originate?</a:t>
            </a:r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8901843" cy="161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4572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a typeface="ＭＳ Ｐゴシック" pitchFamily="34" charset="-128"/>
              </a:rPr>
              <a:t>Asia: 65%</a:t>
            </a:r>
          </a:p>
          <a:p>
            <a:pPr algn="ctr"/>
            <a:r>
              <a:rPr lang="en-US" sz="2400" dirty="0" smtClean="0">
                <a:ea typeface="ＭＳ Ｐゴシック" pitchFamily="34" charset="-128"/>
              </a:rPr>
              <a:t>Americas: 20%</a:t>
            </a:r>
          </a:p>
          <a:p>
            <a:pPr algn="ctr"/>
            <a:r>
              <a:rPr lang="en-US" sz="2400" dirty="0" smtClean="0">
                <a:ea typeface="ＭＳ Ｐゴシック" pitchFamily="34" charset="-128"/>
              </a:rPr>
              <a:t>Europe: 10%</a:t>
            </a:r>
            <a:endParaRPr lang="en-US" sz="24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DDOS attacks are growing dramatically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656401" y="1692670"/>
            <a:ext cx="4030399" cy="2399475"/>
            <a:chOff x="1" y="1254642"/>
            <a:chExt cx="4570028" cy="2725465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254642"/>
              <a:ext cx="4565938" cy="27244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3657600" y="3764663"/>
              <a:ext cx="91242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Akamai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7129" y="1676400"/>
            <a:ext cx="3780071" cy="2418440"/>
            <a:chOff x="0" y="1270602"/>
            <a:chExt cx="3969120" cy="282760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70602"/>
              <a:ext cx="3969120" cy="28045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3094890" y="3873288"/>
              <a:ext cx="794219" cy="22491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Akamai</a:t>
              </a:r>
              <a:endParaRPr lang="en-US" sz="8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5800" y="4191000"/>
            <a:ext cx="7808203" cy="2362200"/>
            <a:chOff x="2" y="4075178"/>
            <a:chExt cx="9129228" cy="2554222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" y="4075178"/>
              <a:ext cx="9129228" cy="25542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8191049" y="6404484"/>
              <a:ext cx="794219" cy="22491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Akamai</a:t>
              </a:r>
              <a:endParaRPr lang="en-US" sz="8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DNS is most used for attacks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54324"/>
            <a:ext cx="8839200" cy="5075076"/>
            <a:chOff x="1014413" y="1636485"/>
            <a:chExt cx="7267575" cy="415536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4413" y="1636485"/>
              <a:ext cx="7267575" cy="3800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460929" y="5576401"/>
              <a:ext cx="8210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Arbor</a:t>
              </a:r>
              <a:endParaRPr lang="en-US" sz="8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36% of attacks affect our kind of infrastructure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3165" y="1601541"/>
            <a:ext cx="9050658" cy="5027859"/>
            <a:chOff x="1" y="1538288"/>
            <a:chExt cx="9144000" cy="399155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538288"/>
              <a:ext cx="9144000" cy="378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8229600" y="5314397"/>
              <a:ext cx="8210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Source: Arbor</a:t>
              </a:r>
              <a:endParaRPr lang="en-US" sz="8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858000" cy="1143000"/>
          </a:xfrm>
        </p:spPr>
        <p:txBody>
          <a:bodyPr>
            <a:noAutofit/>
          </a:bodyPr>
          <a:lstStyle/>
          <a:p>
            <a:r>
              <a:rPr lang="en-CA" sz="3400" dirty="0" smtClean="0"/>
              <a:t>We are getting attacked frequently and for longer durations</a:t>
            </a:r>
            <a:endParaRPr lang="en-US" sz="3400" dirty="0"/>
          </a:p>
        </p:txBody>
      </p:sp>
      <p:pic>
        <p:nvPicPr>
          <p:cNvPr id="3" name="Picture 2" descr="graph_image.php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8392"/>
            <a:ext cx="9144000" cy="3796208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1707" y="1675406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dirty="0" smtClean="0"/>
              <a:t>Six attack </a:t>
            </a:r>
            <a:r>
              <a:rPr lang="en-CA" dirty="0"/>
              <a:t>attempts </a:t>
            </a:r>
            <a:r>
              <a:rPr lang="en-CA" dirty="0" smtClean="0"/>
              <a:t>(one sustained for a week). </a:t>
            </a:r>
            <a:r>
              <a:rPr lang="en-CA" dirty="0"/>
              <a:t>DNS infrastructure responded satisfactorily. No impact to resolution.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Queries Peak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505520"/>
              </p:ext>
            </p:extLst>
          </p:nvPr>
        </p:nvGraphicFramePr>
        <p:xfrm>
          <a:off x="914400" y="2438400"/>
          <a:ext cx="7499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978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770</Words>
  <Application>Microsoft Macintosh PowerPoint</Application>
  <PresentationFormat>On-screen Show (4:3)</PresentationFormat>
  <Paragraphs>101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Agenda</vt:lpstr>
      <vt:lpstr>.asia in 2014 – a review</vt:lpstr>
      <vt:lpstr>Where do DNS attacks originate?</vt:lpstr>
      <vt:lpstr>DDOS attacks are growing dramatically</vt:lpstr>
      <vt:lpstr>DNS is most used for attacks</vt:lpstr>
      <vt:lpstr>36% of attacks affect our kind of infrastructure</vt:lpstr>
      <vt:lpstr>We are getting attacked frequently and for longer durations</vt:lpstr>
      <vt:lpstr>DNS Queries Peak</vt:lpstr>
      <vt:lpstr>Increasing DNS &amp; Resolution Capacity</vt:lpstr>
      <vt:lpstr>Afilias capacity large and growing</vt:lpstr>
      <vt:lpstr>Against this reality…</vt:lpstr>
      <vt:lpstr>New DNS Node</vt:lpstr>
      <vt:lpstr>Registry Systems Stay  Nimble &amp; Scalable</vt:lpstr>
      <vt:lpstr>Whois - Fastest In The Industry</vt:lpstr>
      <vt:lpstr>More Registrars… 171 and counting</vt:lpstr>
      <vt:lpstr>Plans for 2015</vt:lpstr>
      <vt:lpstr>Anti-Abuse Highlight</vt:lpstr>
      <vt:lpstr>ASIA Phishing Uptime</vt:lpstr>
      <vt:lpstr>.ASIA Ranking</vt:lpstr>
      <vt:lpstr>Threats to .asia</vt:lpstr>
      <vt:lpstr>Afilias support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mwoody</dc:creator>
  <cp:lastModifiedBy>Joseph Yee</cp:lastModifiedBy>
  <cp:revision>26</cp:revision>
  <dcterms:created xsi:type="dcterms:W3CDTF">2013-06-12T17:29:24Z</dcterms:created>
  <dcterms:modified xsi:type="dcterms:W3CDTF">2015-03-01T05:55:52Z</dcterms:modified>
</cp:coreProperties>
</file>