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4"/>
  </p:notesMasterIdLst>
  <p:sldIdLst>
    <p:sldId id="257" r:id="rId5"/>
    <p:sldId id="260" r:id="rId6"/>
    <p:sldId id="261" r:id="rId7"/>
    <p:sldId id="262" r:id="rId8"/>
    <p:sldId id="283" r:id="rId9"/>
    <p:sldId id="282" r:id="rId10"/>
    <p:sldId id="277" r:id="rId11"/>
    <p:sldId id="278" r:id="rId12"/>
    <p:sldId id="279" r:id="rId13"/>
    <p:sldId id="280" r:id="rId14"/>
    <p:sldId id="284" r:id="rId15"/>
    <p:sldId id="281" r:id="rId16"/>
    <p:sldId id="269" r:id="rId17"/>
    <p:sldId id="270" r:id="rId18"/>
    <p:sldId id="285" r:id="rId19"/>
    <p:sldId id="273" r:id="rId20"/>
    <p:sldId id="274" r:id="rId21"/>
    <p:sldId id="275" r:id="rId22"/>
    <p:sldId id="28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595" autoAdjust="0"/>
  </p:normalViewPr>
  <p:slideViewPr>
    <p:cSldViewPr>
      <p:cViewPr varScale="1">
        <p:scale>
          <a:sx n="71" d="100"/>
          <a:sy n="71" d="100"/>
        </p:scale>
        <p:origin x="-1560" y="-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FFAB3-3725-4071-86E4-B82FF2FE4C0E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83920-BE21-4453-9DAE-7DC002119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BEC1C4-4AE7-4A98-89D2-E41733ECD8FB}" type="slidenum">
              <a:rPr lang="en-CA" smtClean="0"/>
              <a:pPr/>
              <a:t>13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BEC1C4-4AE7-4A98-89D2-E41733ECD8FB}" type="slidenum">
              <a:rPr lang="en-CA" smtClean="0"/>
              <a:pPr/>
              <a:t>15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tAsia-ppt-template_mai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368152"/>
          </a:xfrm>
        </p:spPr>
        <p:txBody>
          <a:bodyPr anchor="t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5616624" cy="122413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26/02/2017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otAsia-ppt-template_white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tAsia-ppt-template_blue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accent1">
              <a:lumMod val="60000"/>
              <a:lumOff val="40000"/>
            </a:schemeClr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Asia-ppt-template_grey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74" r:id="rId2"/>
    <p:sldLayoutId id="2147483676" r:id="rId3"/>
    <p:sldLayoutId id="2147483677" r:id="rId4"/>
    <p:sldLayoutId id="2147483678" r:id="rId5"/>
    <p:sldLayoutId id="2147483679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tAsia-ppt-template_black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8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cs typeface="Helvetica" pitchFamily="34" charset="0"/>
              </a:rPr>
              <a:t>.Asia Financial Report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Fiscal Year Ending September 30,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Balance Sheet   (Cont’d)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124744"/>
          <a:ext cx="8496945" cy="518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64496"/>
                <a:gridCol w="1872208"/>
                <a:gridCol w="288032"/>
                <a:gridCol w="1872209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Current Liabilities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2016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Trade Payables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335,539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414,171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Accruals &amp; Other Payables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832,805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661,447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Deposits Received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1,031,222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1,120,177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Deferred Revenue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1,936,341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2,191,130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Due to Directors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5,649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9,745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Due to Associates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15,322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Due to Related Companies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500,000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500,000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Bank Loans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2,478,604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4,235,050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Current</a:t>
                      </a:r>
                      <a:r>
                        <a:rPr lang="en-CA" sz="2800" b="1" baseline="0" dirty="0" smtClean="0"/>
                        <a:t> Liabilities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7,120,160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9,147,042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Balance Sheet   (Cont’d)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496945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2488"/>
                <a:gridCol w="1800200"/>
                <a:gridCol w="360040"/>
                <a:gridCol w="1944217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2016</a:t>
                      </a:r>
                      <a:endParaRPr lang="en-CA" sz="2800" b="1" u="sng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Net Current</a:t>
                      </a:r>
                      <a:r>
                        <a:rPr lang="en-CA" sz="2800" b="1" baseline="0" dirty="0" smtClean="0"/>
                        <a:t> Liabilities</a:t>
                      </a: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-1,722,376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-1,831,106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NET</a:t>
                      </a:r>
                      <a:r>
                        <a:rPr lang="en-CA" sz="2800" b="1" baseline="0" dirty="0" smtClean="0"/>
                        <a:t> ASSETS/(LIABILITIES)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1,315,293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1,510,139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Equity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712969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5621"/>
                <a:gridCol w="1830455"/>
                <a:gridCol w="219655"/>
                <a:gridCol w="1757238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2016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Investment Revaluation Reserve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-12,119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-85,054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Property Revaluation</a:t>
                      </a:r>
                      <a:r>
                        <a:rPr lang="en-CA" sz="2800" baseline="0" dirty="0" smtClean="0"/>
                        <a:t> Reserve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1,010,310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1,218,671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Accumulated</a:t>
                      </a:r>
                      <a:r>
                        <a:rPr lang="en-US" sz="2800" baseline="0" dirty="0" smtClean="0"/>
                        <a:t> Losses / </a:t>
                      </a:r>
                      <a:r>
                        <a:rPr lang="en-CA" sz="2800" dirty="0" smtClean="0"/>
                        <a:t>Retained</a:t>
                      </a:r>
                      <a:r>
                        <a:rPr lang="en-CA" sz="2800" baseline="0" dirty="0" smtClean="0"/>
                        <a:t> Profits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376,522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-1,934,429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Profit/Loss for the Year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-59,420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2,310,951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1,315,293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1,510,139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b="1" dirty="0" smtClean="0">
                <a:latin typeface="Helvetica" pitchFamily="34" charset="0"/>
                <a:cs typeface="Helvetica" pitchFamily="34" charset="0"/>
              </a:rPr>
              <a:t>DotAsia Organisation</a:t>
            </a:r>
            <a:br>
              <a:rPr lang="en-CA" b="1" dirty="0" smtClean="0">
                <a:latin typeface="Helvetica" pitchFamily="34" charset="0"/>
                <a:cs typeface="Helvetica" pitchFamily="34" charset="0"/>
              </a:rPr>
            </a:br>
            <a:r>
              <a:rPr b="1" dirty="0" smtClean="0">
                <a:latin typeface="Helvetica" pitchFamily="34" charset="0"/>
                <a:cs typeface="Helvetica" pitchFamily="34" charset="0"/>
              </a:rPr>
              <a:t>Operating Expenses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700808"/>
          <a:ext cx="8424937" cy="283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6424"/>
                <a:gridCol w="1728192"/>
                <a:gridCol w="720080"/>
                <a:gridCol w="1512168"/>
                <a:gridCol w="648073"/>
              </a:tblGrid>
              <a:tr h="363698">
                <a:tc>
                  <a:txBody>
                    <a:bodyPr/>
                    <a:lstStyle/>
                    <a:p>
                      <a:endParaRPr lang="en-C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u="sng" dirty="0" smtClean="0"/>
                        <a:t>2016</a:t>
                      </a:r>
                      <a:endParaRPr lang="en-CA" sz="2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en-CA" sz="20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Salaries</a:t>
                      </a:r>
                      <a:r>
                        <a:rPr lang="en-CA" sz="2000" baseline="0" dirty="0" smtClean="0"/>
                        <a:t> &amp; Professional Fees</a:t>
                      </a:r>
                      <a:endParaRPr lang="en-CA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813,089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61%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820,954</a:t>
                      </a:r>
                      <a:endParaRPr lang="en-CA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58%</a:t>
                      </a:r>
                      <a:endParaRPr lang="en-CA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Marketing &amp; Promotion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9,255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1%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79,503</a:t>
                      </a:r>
                      <a:endParaRPr lang="en-CA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6%</a:t>
                      </a:r>
                      <a:endParaRPr lang="en-CA" sz="2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Travel</a:t>
                      </a:r>
                      <a:r>
                        <a:rPr lang="en-CA" sz="2000" baseline="0" dirty="0" smtClean="0"/>
                        <a:t> &amp; Outreach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137,814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168,202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12%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Funding Community Projects</a:t>
                      </a:r>
                      <a:r>
                        <a:rPr lang="en-CA" sz="2000" baseline="0" dirty="0" smtClean="0"/>
                        <a:t>*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63,751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5%</a:t>
                      </a: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48,066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3%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000" dirty="0" smtClean="0"/>
                        <a:t>Other Expenses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302,470</a:t>
                      </a:r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/>
                        <a:t>23%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309,980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21%</a:t>
                      </a:r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400" b="1" dirty="0" smtClean="0"/>
                        <a:t>Total</a:t>
                      </a:r>
                      <a:r>
                        <a:rPr lang="en-CA" sz="2400" b="1" baseline="0" dirty="0" smtClean="0"/>
                        <a:t> Operating Expenses</a:t>
                      </a:r>
                      <a:endParaRPr lang="en-C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/>
                        <a:t> 1,326,378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b="1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1,426,705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CA" b="1" dirty="0" smtClean="0">
                <a:latin typeface="Helvetica" pitchFamily="34" charset="0"/>
                <a:cs typeface="Helvetica" pitchFamily="34" charset="0"/>
              </a:rPr>
              <a:t>DotAsia Foundation</a:t>
            </a:r>
            <a:endParaRPr b="1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r>
              <a:rPr lang="en-CA" dirty="0" smtClean="0"/>
              <a:t>DotAsia Foundation (DF) is the charity arm of DotAsia Organisation (DO)</a:t>
            </a:r>
          </a:p>
          <a:p>
            <a:r>
              <a:rPr lang="en-CA" dirty="0" smtClean="0"/>
              <a:t>For the fiscal year, separate accounts are prepared for DF to account for costs attributable to community</a:t>
            </a:r>
          </a:p>
          <a:p>
            <a:r>
              <a:rPr lang="en-CA" dirty="0" smtClean="0"/>
              <a:t>DO inject funds into DF to fund its operation and to cover any deficit</a:t>
            </a:r>
          </a:p>
          <a:p>
            <a:r>
              <a:rPr lang="en-CA" dirty="0" smtClean="0"/>
              <a:t>Staff costs and office expenses attributable to community projects are allocated/billed from DO to DF</a:t>
            </a:r>
          </a:p>
          <a:p>
            <a:pPr>
              <a:buNone/>
            </a:pP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b="1" dirty="0" smtClean="0">
                <a:latin typeface="Helvetica" pitchFamily="34" charset="0"/>
                <a:cs typeface="Helvetica" pitchFamily="34" charset="0"/>
              </a:rPr>
              <a:t>DotAsia Foundation</a:t>
            </a:r>
            <a:br>
              <a:rPr lang="en-CA" b="1" dirty="0" smtClean="0">
                <a:latin typeface="Helvetica" pitchFamily="34" charset="0"/>
                <a:cs typeface="Helvetica" pitchFamily="34" charset="0"/>
              </a:rPr>
            </a:br>
            <a:r>
              <a:rPr lang="en-CA" sz="3100" b="1" i="1" dirty="0" smtClean="0">
                <a:latin typeface="Helvetica" pitchFamily="34" charset="0"/>
                <a:cs typeface="Helvetica" pitchFamily="34" charset="0"/>
              </a:rPr>
              <a:t>Profit &amp; Loss Statement</a:t>
            </a:r>
            <a:endParaRPr sz="3100" b="1" i="1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1628800"/>
          <a:ext cx="8208912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8592"/>
                <a:gridCol w="1368152"/>
                <a:gridCol w="235226"/>
                <a:gridCol w="1276942"/>
              </a:tblGrid>
              <a:tr h="363698">
                <a:tc>
                  <a:txBody>
                    <a:bodyPr/>
                    <a:lstStyle/>
                    <a:p>
                      <a:r>
                        <a:rPr lang="en-CA" sz="2400" b="1" dirty="0" smtClean="0"/>
                        <a:t>Income</a:t>
                      </a:r>
                      <a:endParaRPr lang="en-CA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b="1" u="sng" dirty="0" smtClean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1"/>
                      <a:r>
                        <a:rPr lang="en-CA" sz="2400" dirty="0" smtClean="0"/>
                        <a:t>Secretariat</a:t>
                      </a:r>
                      <a:r>
                        <a:rPr lang="en-CA" sz="2400" baseline="0" dirty="0" smtClean="0"/>
                        <a:t> Service, sponsorship etc.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/>
                        <a:t>114,896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77,691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400" b="1" dirty="0" smtClean="0"/>
                        <a:t>Expenses</a:t>
                      </a:r>
                      <a:endParaRPr lang="en-C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1"/>
                      <a:r>
                        <a:rPr lang="en-CA" sz="2400" dirty="0" smtClean="0"/>
                        <a:t>Staff</a:t>
                      </a:r>
                      <a:r>
                        <a:rPr lang="en-CA" sz="2400" baseline="0" dirty="0" smtClean="0"/>
                        <a:t> / Personnel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73,800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90,363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1"/>
                      <a:r>
                        <a:rPr lang="en-CA" sz="2400" dirty="0" smtClean="0"/>
                        <a:t>Office &amp;</a:t>
                      </a:r>
                      <a:r>
                        <a:rPr lang="en-CA" sz="2400" baseline="0" dirty="0" smtClean="0"/>
                        <a:t> Other </a:t>
                      </a:r>
                      <a:r>
                        <a:rPr lang="en-CA" sz="2400" dirty="0" smtClean="0"/>
                        <a:t>Expenses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11,520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12,074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1"/>
                      <a:r>
                        <a:rPr lang="en-CA" sz="2400" dirty="0" smtClean="0"/>
                        <a:t>Community</a:t>
                      </a:r>
                      <a:r>
                        <a:rPr lang="en-CA" sz="2400" baseline="0" dirty="0" smtClean="0"/>
                        <a:t> Contributions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93,327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23,319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400" b="1" dirty="0" smtClean="0"/>
                        <a:t>Total</a:t>
                      </a:r>
                      <a:r>
                        <a:rPr lang="en-CA" sz="2400" b="1" baseline="0" dirty="0" smtClean="0"/>
                        <a:t> Expenses</a:t>
                      </a:r>
                      <a:endParaRPr lang="en-C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/>
                        <a:t>178,647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125,756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endParaRPr lang="en-C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400" b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400" b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400" b="0" dirty="0" smtClean="0"/>
                        <a:t>Surplus / Deficit</a:t>
                      </a:r>
                      <a:endParaRPr lang="en-C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0" dirty="0" smtClean="0"/>
                        <a:t>-63,751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-48,066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400" b="1" dirty="0" smtClean="0"/>
                        <a:t>DotAsia Organisation Contribution</a:t>
                      </a:r>
                      <a:endParaRPr lang="en-C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/>
                        <a:t>63,751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48,066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(Current)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/>
              <a:t>Investment Portfolio at JP </a:t>
            </a:r>
            <a:r>
              <a:rPr lang="en-CA" dirty="0" smtClean="0"/>
              <a:t>Morgan</a:t>
            </a:r>
          </a:p>
          <a:p>
            <a:r>
              <a:rPr lang="en-CA" dirty="0" smtClean="0"/>
              <a:t>Conservative portfolio aiming at long-term investment</a:t>
            </a:r>
          </a:p>
          <a:p>
            <a:r>
              <a:rPr lang="en-CA" dirty="0" smtClean="0"/>
              <a:t>Total Assets: US$2,435,973</a:t>
            </a:r>
          </a:p>
          <a:p>
            <a:r>
              <a:rPr lang="en-CA" dirty="0" smtClean="0"/>
              <a:t>Total Net Asset (incl. loan): US$873,478</a:t>
            </a:r>
          </a:p>
          <a:p>
            <a:r>
              <a:rPr lang="en-CA" dirty="0" smtClean="0"/>
              <a:t>Last Year (by end of Feb 2016): US$603,834</a:t>
            </a:r>
            <a:endParaRPr lang="en-CA" sz="2800" dirty="0" smtClean="0"/>
          </a:p>
          <a:p>
            <a:r>
              <a:rPr lang="en-CA" dirty="0" smtClean="0"/>
              <a:t>Significant market bounce-back</a:t>
            </a:r>
          </a:p>
          <a:p>
            <a:r>
              <a:rPr lang="en-CA" dirty="0" smtClean="0"/>
              <a:t>Currently has a unrealized gain of US$40,920</a:t>
            </a:r>
          </a:p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Credit Facility with JPM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pPr eaLnBrk="1" hangingPunct="1"/>
            <a:r>
              <a:rPr lang="en-CA" sz="2800" dirty="0" smtClean="0"/>
              <a:t>JPM credit line: amount up to round 75% of portfolio value</a:t>
            </a:r>
          </a:p>
          <a:p>
            <a:pPr eaLnBrk="1" hangingPunct="1"/>
            <a:r>
              <a:rPr lang="en-CA" sz="2800" dirty="0" smtClean="0"/>
              <a:t>Investments as collateral</a:t>
            </a:r>
          </a:p>
          <a:p>
            <a:pPr eaLnBrk="1" hangingPunct="1"/>
            <a:r>
              <a:rPr lang="en-CA" sz="2800" dirty="0" smtClean="0"/>
              <a:t>Low borrowing rate, currently at 1.77% p.a. (Previous year at </a:t>
            </a:r>
            <a:r>
              <a:rPr lang="en-CA" dirty="0" smtClean="0"/>
              <a:t>1.43</a:t>
            </a:r>
            <a:r>
              <a:rPr lang="en-CA" sz="2800" dirty="0" smtClean="0"/>
              <a:t>%)</a:t>
            </a:r>
          </a:p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(Breakdown)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charset="0"/>
              <a:buNone/>
            </a:pPr>
            <a:endParaRPr lang="en-CA" smtClean="0">
              <a:solidFill>
                <a:srgbClr val="404040"/>
              </a:solidFill>
            </a:endParaRPr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>
              <a:buFont typeface="Arial" charset="0"/>
              <a:buNone/>
            </a:pPr>
            <a:endParaRPr lang="en-CA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1196752"/>
          <a:ext cx="8352929" cy="4663440"/>
        </p:xfrm>
        <a:graphic>
          <a:graphicData uri="http://schemas.openxmlformats.org/drawingml/2006/table">
            <a:tbl>
              <a:tblPr/>
              <a:tblGrid>
                <a:gridCol w="4103193"/>
                <a:gridCol w="1978325"/>
                <a:gridCol w="1071446"/>
                <a:gridCol w="119996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Cash &amp; Cash Equiv.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$13,708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Fixed Income (Bond Funds)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$981,101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Equity Funds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$485,276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5.06%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Balanced Funds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$955,887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$2,435,972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Credit Line Drawn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-$1,562,494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Net Funds at JPM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$873,478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827584" y="2348880"/>
            <a:ext cx="7772400" cy="1727200"/>
          </a:xfrm>
        </p:spPr>
        <p:txBody>
          <a:bodyPr/>
          <a:lstStyle/>
          <a:p>
            <a:pPr algn="ctr"/>
            <a:r>
              <a:rPr lang="en-CA" dirty="0" smtClean="0">
                <a:latin typeface="Arial" pitchFamily="34" charset="0"/>
                <a:cs typeface="Arial" pitchFamily="34" charset="0"/>
              </a:rPr>
              <a:t>Thank You!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Fiscal Period</a:t>
            </a:r>
          </a:p>
          <a:p>
            <a:pPr lvl="1" eaLnBrk="1" hangingPunct="1">
              <a:defRPr/>
            </a:pPr>
            <a:r>
              <a:rPr lang="en-CA" dirty="0" smtClean="0">
                <a:solidFill>
                  <a:srgbClr val="FFC000"/>
                </a:solidFill>
              </a:rPr>
              <a:t>Oct 1, 2015 – Sep 30, 2016</a:t>
            </a:r>
          </a:p>
          <a:p>
            <a:pPr eaLnBrk="1" hangingPunct="1">
              <a:defRPr/>
            </a:pPr>
            <a:r>
              <a:rPr lang="en-CA" dirty="0" smtClean="0"/>
              <a:t>Auditor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RSM Hong Kong</a:t>
            </a:r>
          </a:p>
          <a:p>
            <a:pPr eaLnBrk="1" hangingPunct="1">
              <a:defRPr/>
            </a:pPr>
            <a:r>
              <a:rPr lang="en-CA" dirty="0" smtClean="0"/>
              <a:t>Currency</a:t>
            </a:r>
          </a:p>
          <a:p>
            <a:pPr lvl="1" eaLnBrk="1" hangingPunct="1">
              <a:defRPr/>
            </a:pPr>
            <a:r>
              <a:rPr lang="en-CA" dirty="0" smtClean="0">
                <a:solidFill>
                  <a:srgbClr val="FFC000"/>
                </a:solidFill>
              </a:rPr>
              <a:t>Expressed in USD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 smtClean="0"/>
              <a:t>Consolidated financials for the DotAsia Organisation group</a:t>
            </a:r>
          </a:p>
          <a:p>
            <a:pPr eaLnBrk="1" hangingPunct="1">
              <a:buNone/>
            </a:pPr>
            <a:endParaRPr lang="en-CA" dirty="0" smtClean="0"/>
          </a:p>
          <a:p>
            <a:pPr eaLnBrk="1" hangingPunct="1"/>
            <a:r>
              <a:rPr lang="en-CA" dirty="0" smtClean="0"/>
              <a:t>Including subsidiaries and associates</a:t>
            </a:r>
          </a:p>
          <a:p>
            <a:pPr lvl="1"/>
            <a:r>
              <a:rPr lang="en-CA" dirty="0" smtClean="0"/>
              <a:t>.MO (</a:t>
            </a:r>
            <a:r>
              <a:rPr lang="en-CA" dirty="0" err="1" smtClean="0"/>
              <a:t>HNET.Asia</a:t>
            </a:r>
            <a:r>
              <a:rPr lang="en-CA" dirty="0" smtClean="0"/>
              <a:t> - associate)</a:t>
            </a:r>
          </a:p>
          <a:p>
            <a:pPr lvl="1"/>
            <a:r>
              <a:rPr lang="en-CA" dirty="0" smtClean="0"/>
              <a:t>New gTLD Application Entities (</a:t>
            </a:r>
            <a:r>
              <a:rPr lang="en-CA" dirty="0" err="1" smtClean="0"/>
              <a:t>Namesphere</a:t>
            </a:r>
            <a:r>
              <a:rPr lang="en-CA" dirty="0" smtClean="0"/>
              <a:t> - subsidiary)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34082"/>
          </a:xfrm>
        </p:spPr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  <a:r>
              <a:rPr dirty="0" smtClean="0">
                <a:latin typeface="Helvetica" pitchFamily="34" charset="0"/>
                <a:cs typeface="Helvetica" pitchFamily="34" charset="0"/>
              </a:rPr>
              <a:t>	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en-CA" dirty="0" smtClean="0"/>
              <a:t>Consolidated Financial Statements</a:t>
            </a:r>
          </a:p>
          <a:p>
            <a:r>
              <a:rPr lang="en-CA" dirty="0" smtClean="0"/>
              <a:t>Operating Expenses (DotAsia Organisation)</a:t>
            </a:r>
          </a:p>
          <a:p>
            <a:r>
              <a:rPr lang="en-CA" dirty="0" smtClean="0"/>
              <a:t>Profit &amp; Loss Statement (DotAsia Foundation)</a:t>
            </a:r>
          </a:p>
          <a:p>
            <a:r>
              <a:rPr lang="en-CA" dirty="0" smtClean="0"/>
              <a:t>Investment Portfolio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424935" cy="518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8512"/>
                <a:gridCol w="1800200"/>
                <a:gridCol w="216024"/>
                <a:gridCol w="1800199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2016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sng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2015</a:t>
                      </a:r>
                      <a:endParaRPr lang="en-CA" sz="2800" b="1" i="0" u="sng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Income (Recognized)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2,422,124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2,916,880</a:t>
                      </a:r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Cost of Sales (Recognized)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-1,134,661 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-1,363,859 </a:t>
                      </a:r>
                      <a:endParaRPr lang="en-CA" sz="1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Gross Profit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1,287,463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1,553,021</a:t>
                      </a:r>
                    </a:p>
                  </a:txBody>
                  <a:tcPr>
                    <a:lnL>
                      <a:noFill/>
                    </a:lnL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Other Income*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334,546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2,872,651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Administrative Expenses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-1,667,238 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-2,087,530 </a:t>
                      </a:r>
                      <a:endParaRPr lang="en-CA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Profit/Loss from Operations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-35,229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2,338,142</a:t>
                      </a:r>
                      <a:endParaRPr lang="en-CA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Finance Costs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-60,834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-62,204</a:t>
                      </a:r>
                      <a:endParaRPr lang="en-CA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Share on Profits of Associate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36,643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35,011</a:t>
                      </a:r>
                      <a:endParaRPr lang="en-CA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Profit/Loss for the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-59,420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2,310,951</a:t>
                      </a:r>
                      <a:endParaRPr lang="en-CA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188640"/>
            <a:ext cx="8686800" cy="7254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j-ea"/>
                <a:cs typeface="+mj-cs"/>
              </a:rPr>
              <a:t>Income Statement  </a:t>
            </a:r>
            <a:r>
              <a:rPr kumimoji="0" lang="en-C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j-ea"/>
                <a:cs typeface="+mj-cs"/>
              </a:rPr>
              <a:t>(Oct 1, 2015 to Sep 30, 2016)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725487"/>
          </a:xfrm>
        </p:spPr>
        <p:txBody>
          <a:bodyPr>
            <a:normAutofit/>
          </a:bodyPr>
          <a:lstStyle/>
          <a:p>
            <a:r>
              <a:rPr lang="en-CA" sz="3200" b="1" dirty="0" smtClean="0">
                <a:latin typeface="Helvetica" pitchFamily="34" charset="0"/>
              </a:rPr>
              <a:t>* Other Income (Breakdown)</a:t>
            </a:r>
            <a:endParaRPr sz="32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80919" cy="499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3091"/>
                <a:gridCol w="1641605"/>
                <a:gridCol w="288032"/>
                <a:gridCol w="1728191"/>
              </a:tblGrid>
              <a:tr h="476253">
                <a:tc>
                  <a:txBody>
                    <a:bodyPr/>
                    <a:lstStyle/>
                    <a:p>
                      <a:endParaRPr lang="en-CA" sz="2800" b="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2016</a:t>
                      </a:r>
                      <a:endParaRPr lang="en-CA" sz="2800" b="1" u="sng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sng" strike="noStrike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2015</a:t>
                      </a:r>
                      <a:endParaRPr lang="en-CA" sz="2800" b="1" i="0" u="sng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Investment</a:t>
                      </a:r>
                      <a:r>
                        <a:rPr lang="en-CA" sz="2800" b="0" baseline="0" dirty="0" smtClean="0"/>
                        <a:t> Income</a:t>
                      </a:r>
                      <a:endParaRPr lang="en-CA" sz="28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73,750</a:t>
                      </a:r>
                      <a:endParaRPr lang="en-CA" sz="28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129,072</a:t>
                      </a:r>
                      <a:endParaRPr lang="en-CA" sz="28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Expiration</a:t>
                      </a:r>
                      <a:r>
                        <a:rPr lang="en-CA" sz="2800" b="0" baseline="0" dirty="0" smtClean="0"/>
                        <a:t> of SCP Funds</a:t>
                      </a:r>
                      <a:endParaRPr lang="en-CA" sz="28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/>
                        <a:t>141,821</a:t>
                      </a:r>
                      <a:endParaRPr lang="en-CA" sz="28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429,066</a:t>
                      </a:r>
                      <a:endParaRPr lang="en-CA" sz="28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Expiration of Pioneer Deposits</a:t>
                      </a:r>
                      <a:endParaRPr lang="en-CA" sz="28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-</a:t>
                      </a: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580,000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baseline="0" dirty="0" smtClean="0"/>
                        <a:t>Compensation received on </a:t>
                      </a:r>
                      <a:r>
                        <a:rPr lang="en-CA" sz="2800" b="0" baseline="0" dirty="0" smtClean="0"/>
                        <a:t>   give-up </a:t>
                      </a:r>
                      <a:r>
                        <a:rPr lang="en-CA" sz="2800" b="0" baseline="0" dirty="0" smtClean="0"/>
                        <a:t>of application</a:t>
                      </a: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-</a:t>
                      </a: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1,500,000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Consultancy and advisory service</a:t>
                      </a:r>
                      <a:r>
                        <a:rPr lang="en-CA" sz="2800" b="0" baseline="0" dirty="0" smtClean="0"/>
                        <a:t> fee</a:t>
                      </a: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-</a:t>
                      </a: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210,792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Other service fee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129,000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23,721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Other Income: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344,546</a:t>
                      </a:r>
                      <a:endParaRPr lang="en-CA" sz="2800" b="1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2800" b="1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2,872,651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sz="3600" b="1" dirty="0" smtClean="0">
                <a:latin typeface="Helvetica" pitchFamily="34" charset="0"/>
              </a:rPr>
              <a:t>Income Statement  (</a:t>
            </a:r>
            <a:r>
              <a:rPr lang="en-CA" sz="3600" b="1" dirty="0" smtClean="0">
                <a:latin typeface="Helvetica" pitchFamily="34" charset="0"/>
              </a:rPr>
              <a:t>Cont’d</a:t>
            </a:r>
            <a:r>
              <a:rPr sz="3600" b="1" dirty="0" smtClean="0">
                <a:latin typeface="Helvetica" pitchFamily="34" charset="0"/>
              </a:rPr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424935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6544"/>
                <a:gridCol w="1584176"/>
                <a:gridCol w="216024"/>
                <a:gridCol w="1728191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2016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Loss/Gain on Property</a:t>
                      </a:r>
                      <a:r>
                        <a:rPr lang="en-CA" sz="2800" baseline="0" dirty="0" smtClean="0"/>
                        <a:t> </a:t>
                      </a:r>
                      <a:r>
                        <a:rPr lang="en-CA" sz="2800" baseline="0" dirty="0" err="1" smtClean="0"/>
                        <a:t>Revalu</a:t>
                      </a:r>
                      <a:r>
                        <a:rPr lang="en-CA" sz="2800" baseline="0" dirty="0" smtClean="0"/>
                        <a:t>.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-208,361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359,512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Fair Value Changes of Available-for-sale Financial Assets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72,935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-143,568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Other Comprehensive Income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-135,426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215,944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Comprehensive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-194,846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2,526,895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 fontScale="90000"/>
          </a:bodyPr>
          <a:lstStyle/>
          <a:p>
            <a:r>
              <a:rPr lang="en-CA" b="1" dirty="0" smtClean="0">
                <a:latin typeface="Helvetica" pitchFamily="34" charset="0"/>
                <a:cs typeface="Helvetica" pitchFamily="34" charset="0"/>
              </a:rPr>
              <a:t>Balance Sheet   (as at Sep 30, 2016)</a:t>
            </a:r>
            <a:endParaRPr sz="24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3" y="1556792"/>
          <a:ext cx="8208911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79"/>
                <a:gridCol w="1855033"/>
                <a:gridCol w="376555"/>
                <a:gridCol w="1656844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2016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sng" strike="noStrike" kern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Non-Current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2800" b="0" i="0" u="none" strike="noStrike" kern="1200">
                        <a:solidFill>
                          <a:schemeClr val="bg1">
                            <a:lumMod val="50000"/>
                          </a:schemeClr>
                        </a:solidFill>
                        <a:latin typeface="Calibri"/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Property, plant &amp; equipment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2,850,877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3,204,486</a:t>
                      </a:r>
                      <a:endParaRPr lang="en-CA" sz="1800" b="0" i="0" u="none" strike="noStrike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Investments in Associates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150,647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136,759</a:t>
                      </a:r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Long Term</a:t>
                      </a:r>
                      <a:r>
                        <a:rPr lang="en-CA" sz="2800" b="0" baseline="0" dirty="0" smtClean="0"/>
                        <a:t> Deposits</a:t>
                      </a:r>
                      <a:endParaRPr lang="en-CA" sz="2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0" dirty="0" smtClean="0"/>
                        <a:t>36,145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-</a:t>
                      </a:r>
                      <a:endParaRPr lang="en-CA" sz="2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Non-Current</a:t>
                      </a:r>
                      <a:r>
                        <a:rPr lang="en-CA" sz="2800" b="1" baseline="0" dirty="0" smtClean="0"/>
                        <a:t> Assets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3,037,669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80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/>
                        </a:rPr>
                        <a:t>3,341,245</a:t>
                      </a:r>
                      <a:endParaRPr lang="en-CA" sz="18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Balance Sheet   (Cont’d)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496945" cy="493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70214"/>
                <a:gridCol w="1714296"/>
                <a:gridCol w="297456"/>
                <a:gridCol w="1714979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2016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2015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Available-for-sale Financial</a:t>
                      </a:r>
                      <a:r>
                        <a:rPr lang="en-CA" sz="2600" baseline="0" dirty="0" smtClean="0"/>
                        <a:t> Assets</a:t>
                      </a:r>
                      <a:endParaRPr lang="en-CA" sz="26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2,369,225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3,104,656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Prepayments, Deposits and Other Receivables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2,337,677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2,692,317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Due from Associates/Related Co.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376,191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346,462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Pledged Bank</a:t>
                      </a:r>
                      <a:r>
                        <a:rPr lang="en-CA" sz="2600" baseline="0" dirty="0" smtClean="0"/>
                        <a:t> Deposits</a:t>
                      </a:r>
                      <a:endParaRPr lang="en-CA" sz="26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1,924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961,297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Bank</a:t>
                      </a:r>
                      <a:r>
                        <a:rPr lang="en-CA" sz="2600" baseline="0" dirty="0" smtClean="0"/>
                        <a:t> and Cash Balances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312,767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211,204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Current</a:t>
                      </a:r>
                      <a:r>
                        <a:rPr lang="en-CA" sz="2800" b="1" baseline="0" dirty="0" smtClean="0"/>
                        <a:t> Assets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5,397,784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7,315,936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3946</TotalTime>
  <Words>751</Words>
  <Application>Microsoft Office PowerPoint</Application>
  <PresentationFormat>On-screen Show (4:3)</PresentationFormat>
  <Paragraphs>301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Office Theme</vt:lpstr>
      <vt:lpstr>1_Office Theme</vt:lpstr>
      <vt:lpstr>2_Office Theme</vt:lpstr>
      <vt:lpstr>3_Office Theme</vt:lpstr>
      <vt:lpstr>.Asia Financial Report</vt:lpstr>
      <vt:lpstr>Financial Report</vt:lpstr>
      <vt:lpstr>Financial Report</vt:lpstr>
      <vt:lpstr>Financial Report </vt:lpstr>
      <vt:lpstr>Slide 5</vt:lpstr>
      <vt:lpstr>* Other Income (Breakdown)</vt:lpstr>
      <vt:lpstr>Income Statement  (Cont’d)</vt:lpstr>
      <vt:lpstr>Balance Sheet   (as at Sep 30, 2016)</vt:lpstr>
      <vt:lpstr>Balance Sheet   (Cont’d)</vt:lpstr>
      <vt:lpstr>Balance Sheet   (Cont’d)</vt:lpstr>
      <vt:lpstr>Balance Sheet   (Cont’d)</vt:lpstr>
      <vt:lpstr>Equity</vt:lpstr>
      <vt:lpstr>DotAsia Organisation Operating Expenses</vt:lpstr>
      <vt:lpstr>DotAsia Foundation</vt:lpstr>
      <vt:lpstr>DotAsia Foundation Profit &amp; Loss Statement</vt:lpstr>
      <vt:lpstr>Investment Portfolio (Current)</vt:lpstr>
      <vt:lpstr>Credit Facility with JPM</vt:lpstr>
      <vt:lpstr>Investment Portfolio (Breakdown)</vt:lpstr>
      <vt:lpstr>Thank You!</vt:lpstr>
    </vt:vector>
  </TitlesOfParts>
  <Company>DotAsia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Edmon Chung</dc:creator>
  <cp:lastModifiedBy>Rebecca Chan</cp:lastModifiedBy>
  <cp:revision>132</cp:revision>
  <dcterms:created xsi:type="dcterms:W3CDTF">2013-02-24T00:33:53Z</dcterms:created>
  <dcterms:modified xsi:type="dcterms:W3CDTF">2017-02-26T08:26:32Z</dcterms:modified>
</cp:coreProperties>
</file>